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581" r:id="rId2"/>
    <p:sldId id="578" r:id="rId3"/>
    <p:sldId id="604" r:id="rId4"/>
    <p:sldId id="605" r:id="rId5"/>
    <p:sldId id="459" r:id="rId6"/>
    <p:sldId id="606" r:id="rId7"/>
    <p:sldId id="602" r:id="rId8"/>
    <p:sldId id="607" r:id="rId9"/>
    <p:sldId id="609" r:id="rId10"/>
    <p:sldId id="608" r:id="rId11"/>
    <p:sldId id="610" r:id="rId12"/>
    <p:sldId id="613" r:id="rId13"/>
    <p:sldId id="611" r:id="rId14"/>
    <p:sldId id="612" r:id="rId15"/>
    <p:sldId id="614" r:id="rId16"/>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54" autoAdjust="0"/>
    <p:restoredTop sz="91399" autoAdjust="0"/>
  </p:normalViewPr>
  <p:slideViewPr>
    <p:cSldViewPr>
      <p:cViewPr varScale="1">
        <p:scale>
          <a:sx n="177" d="100"/>
          <a:sy n="177" d="100"/>
        </p:scale>
        <p:origin x="200" y="936"/>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1/12/18</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7706026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smtClean="0">
                <a:solidFill>
                  <a:srgbClr val="FFFF00"/>
                </a:solidFill>
                <a:latin typeface="+mn-lt"/>
                <a:ea typeface="+mn-ea"/>
                <a:cs typeface="+mn-cs"/>
              </a:rPr>
              <a:t>1 Corinthians </a:t>
            </a:r>
            <a:r>
              <a:rPr lang="en-AU" sz="4400" kern="0" dirty="0" smtClean="0">
                <a:solidFill>
                  <a:srgbClr val="FFFF00"/>
                </a:solidFill>
                <a:latin typeface="+mn-lt"/>
                <a:ea typeface="+mn-ea"/>
                <a:cs typeface="+mn-cs"/>
              </a:rPr>
              <a:t>7:1-16</a:t>
            </a: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p:txBody>
      </p:sp>
    </p:spTree>
    <p:extLst>
      <p:ext uri="{BB962C8B-B14F-4D97-AF65-F5344CB8AC3E}">
        <p14:creationId xmlns:p14="http://schemas.microsoft.com/office/powerpoint/2010/main" val="13183411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0"/>
            <a:ext cx="9107997" cy="477054"/>
          </a:xfrm>
          <a:prstGeom prst="rect">
            <a:avLst/>
          </a:prstGeom>
          <a:noFill/>
          <a:ln w="22225">
            <a:noFill/>
          </a:ln>
        </p:spPr>
        <p:txBody>
          <a:bodyPr wrap="square" rtlCol="0">
            <a:spAutoFit/>
          </a:bodyPr>
          <a:lstStyle/>
          <a:p>
            <a:r>
              <a:rPr lang="en-US" sz="2500" spc="60" dirty="0" smtClean="0">
                <a:solidFill>
                  <a:srgbClr val="FFFF00"/>
                </a:solidFill>
                <a:latin typeface="Times New Roman" charset="0"/>
                <a:ea typeface="Times New Roman" charset="0"/>
                <a:cs typeface="Times New Roman" charset="0"/>
              </a:rPr>
              <a:t>1.  To the unmarried &amp; widowed (all unmarried people)</a:t>
            </a:r>
            <a:endParaRPr lang="en-AU" sz="2500" spc="60" dirty="0" smtClean="0">
              <a:solidFill>
                <a:srgbClr val="FFFF00"/>
              </a:solidFill>
              <a:latin typeface="Times New Roman" charset="0"/>
              <a:ea typeface="Times New Roman" charset="0"/>
              <a:cs typeface="Times New Roman" charset="0"/>
            </a:endParaRPr>
          </a:p>
        </p:txBody>
      </p:sp>
      <p:sp>
        <p:nvSpPr>
          <p:cNvPr id="7" name="TextBox 6"/>
          <p:cNvSpPr txBox="1"/>
          <p:nvPr/>
        </p:nvSpPr>
        <p:spPr>
          <a:xfrm>
            <a:off x="-8234" y="2766674"/>
            <a:ext cx="9124461" cy="477054"/>
          </a:xfrm>
          <a:prstGeom prst="rect">
            <a:avLst/>
          </a:prstGeom>
          <a:noFill/>
          <a:ln w="15875">
            <a:noFill/>
          </a:ln>
        </p:spPr>
        <p:txBody>
          <a:bodyPr wrap="square" rtlCol="0">
            <a:spAutoFit/>
          </a:bodyPr>
          <a:lstStyle/>
          <a:p>
            <a:r>
              <a:rPr lang="en-US" sz="2500" dirty="0" smtClean="0">
                <a:solidFill>
                  <a:srgbClr val="FFFF00"/>
                </a:solidFill>
                <a:latin typeface="Times New Roman" charset="0"/>
                <a:ea typeface="Times New Roman" charset="0"/>
                <a:cs typeface="Times New Roman" charset="0"/>
              </a:rPr>
              <a:t>2.  To married Christian couples (Both are Christians)</a:t>
            </a:r>
            <a:endParaRPr lang="en-AU" sz="2500" dirty="0" smtClean="0">
              <a:solidFill>
                <a:srgbClr val="FFFF00"/>
              </a:solidFill>
              <a:latin typeface="Times New Roman" charset="0"/>
              <a:ea typeface="Times New Roman" charset="0"/>
              <a:cs typeface="Times New Roman" charset="0"/>
            </a:endParaRPr>
          </a:p>
        </p:txBody>
      </p:sp>
      <p:sp>
        <p:nvSpPr>
          <p:cNvPr id="10" name="TextBox 9"/>
          <p:cNvSpPr txBox="1"/>
          <p:nvPr/>
        </p:nvSpPr>
        <p:spPr>
          <a:xfrm>
            <a:off x="-8233" y="4612694"/>
            <a:ext cx="9124461" cy="477054"/>
          </a:xfrm>
          <a:prstGeom prst="rect">
            <a:avLst/>
          </a:prstGeom>
          <a:noFill/>
          <a:ln w="15875">
            <a:noFill/>
          </a:ln>
        </p:spPr>
        <p:txBody>
          <a:bodyPr wrap="square" rtlCol="0">
            <a:spAutoFit/>
          </a:bodyPr>
          <a:lstStyle/>
          <a:p>
            <a:r>
              <a:rPr lang="en-US" sz="2500" dirty="0" smtClean="0">
                <a:solidFill>
                  <a:srgbClr val="FFFF00"/>
                </a:solidFill>
                <a:latin typeface="Times New Roman" charset="0"/>
                <a:ea typeface="Times New Roman" charset="0"/>
                <a:cs typeface="Times New Roman" charset="0"/>
              </a:rPr>
              <a:t>3.  To Christians who are married to an unbeliever</a:t>
            </a:r>
            <a:endParaRPr lang="en-AU" sz="2500" dirty="0" smtClean="0">
              <a:solidFill>
                <a:srgbClr val="FFFF00"/>
              </a:solidFill>
              <a:latin typeface="Times New Roman" charset="0"/>
              <a:ea typeface="Times New Roman" charset="0"/>
              <a:cs typeface="Times New Roman" charset="0"/>
            </a:endParaRPr>
          </a:p>
        </p:txBody>
      </p:sp>
      <p:sp>
        <p:nvSpPr>
          <p:cNvPr id="9" name="Text Box 4"/>
          <p:cNvSpPr txBox="1">
            <a:spLocks noChangeArrowheads="1"/>
          </p:cNvSpPr>
          <p:nvPr/>
        </p:nvSpPr>
        <p:spPr bwMode="auto">
          <a:xfrm>
            <a:off x="73135" y="477054"/>
            <a:ext cx="9034862" cy="1015663"/>
          </a:xfrm>
          <a:prstGeom prst="rect">
            <a:avLst/>
          </a:prstGeom>
          <a:noFill/>
          <a:ln w="9525">
            <a:solidFill>
              <a:schemeClr val="bg1"/>
            </a:solidFill>
            <a:miter lim="800000"/>
            <a:headEnd/>
            <a:tailEnd/>
          </a:ln>
        </p:spPr>
        <p:txBody>
          <a:bodyPr wrap="square">
            <a:prstTxWarp prst="textNoShape">
              <a:avLst/>
            </a:prstTxWarp>
            <a:spAutoFit/>
          </a:bodyPr>
          <a:lstStyle/>
          <a:p>
            <a:pPr indent="152400" algn="ctr">
              <a:spcAft>
                <a:spcPts val="0"/>
              </a:spcAft>
            </a:pPr>
            <a:r>
              <a:rPr lang="en-AU" sz="2000" b="1" baseline="30000">
                <a:solidFill>
                  <a:schemeClr val="bg1"/>
                </a:solidFill>
                <a:latin typeface="Comic Sans MS" charset="0"/>
                <a:ea typeface="Comic Sans MS" charset="0"/>
                <a:cs typeface="Comic Sans MS" charset="0"/>
              </a:rPr>
              <a:t>8 </a:t>
            </a:r>
            <a:r>
              <a:rPr lang="en-AU" sz="2000">
                <a:solidFill>
                  <a:schemeClr val="bg1"/>
                </a:solidFill>
                <a:latin typeface="Comic Sans MS" charset="0"/>
                <a:ea typeface="Comic Sans MS" charset="0"/>
                <a:cs typeface="Comic Sans MS" charset="0"/>
              </a:rPr>
              <a:t>To the unmarried and the widows I say that it is good for them to remain single, as I am.  </a:t>
            </a:r>
            <a:r>
              <a:rPr lang="en-AU" sz="2000" b="1" baseline="30000" dirty="0">
                <a:solidFill>
                  <a:schemeClr val="bg1"/>
                </a:solidFill>
                <a:latin typeface="Comic Sans MS" charset="0"/>
                <a:ea typeface="Comic Sans MS" charset="0"/>
                <a:cs typeface="Comic Sans MS" charset="0"/>
              </a:rPr>
              <a:t>9 </a:t>
            </a:r>
            <a:r>
              <a:rPr lang="en-AU" sz="2000" dirty="0">
                <a:solidFill>
                  <a:schemeClr val="bg1"/>
                </a:solidFill>
                <a:latin typeface="Comic Sans MS" charset="0"/>
                <a:ea typeface="Comic Sans MS" charset="0"/>
                <a:cs typeface="Comic Sans MS" charset="0"/>
              </a:rPr>
              <a:t>But if they cannot exercise self-control, they should marry.  For it is better to marry than to burn with passion.</a:t>
            </a:r>
            <a:r>
              <a:rPr lang="en-GB" sz="2000" dirty="0">
                <a:solidFill>
                  <a:schemeClr val="bg1"/>
                </a:solidFill>
                <a:latin typeface="Comic Sans MS" charset="0"/>
                <a:ea typeface="Comic Sans MS" charset="0"/>
                <a:cs typeface="Comic Sans MS" charset="0"/>
              </a:rPr>
              <a:t> </a:t>
            </a:r>
            <a:endParaRPr lang="en-GB" sz="1900" dirty="0">
              <a:solidFill>
                <a:schemeClr val="bg1"/>
              </a:solidFill>
              <a:effectLst/>
              <a:latin typeface="Comic Sans MS" charset="0"/>
              <a:ea typeface="Comic Sans MS" charset="0"/>
              <a:cs typeface="Comic Sans MS" charset="0"/>
            </a:endParaRPr>
          </a:p>
        </p:txBody>
      </p:sp>
      <p:sp>
        <p:nvSpPr>
          <p:cNvPr id="13" name="TextBox 12"/>
          <p:cNvSpPr txBox="1"/>
          <p:nvPr/>
        </p:nvSpPr>
        <p:spPr>
          <a:xfrm>
            <a:off x="39330" y="1525347"/>
            <a:ext cx="9068667" cy="1200329"/>
          </a:xfrm>
          <a:prstGeom prst="rect">
            <a:avLst/>
          </a:prstGeom>
          <a:noFill/>
          <a:ln w="15875">
            <a:noFill/>
          </a:ln>
        </p:spPr>
        <p:txBody>
          <a:bodyPr wrap="square" rtlCol="0">
            <a:spAutoFit/>
          </a:bodyPr>
          <a:lstStyle/>
          <a:p>
            <a:pPr marL="342900" indent="-342900">
              <a:buFont typeface="Arial" charset="0"/>
              <a:buChar char="•"/>
            </a:pPr>
            <a:r>
              <a:rPr lang="en-US" sz="2400" dirty="0" smtClean="0">
                <a:solidFill>
                  <a:schemeClr val="bg1"/>
                </a:solidFill>
                <a:latin typeface="Times New Roman" charset="0"/>
                <a:ea typeface="Times New Roman" charset="0"/>
                <a:cs typeface="Times New Roman" charset="0"/>
              </a:rPr>
              <a:t>If you are unmarried, it is good to remain unmarried</a:t>
            </a:r>
          </a:p>
          <a:p>
            <a:pPr marL="342900" indent="-342900">
              <a:buFont typeface="Arial" charset="0"/>
              <a:buChar char="•"/>
            </a:pPr>
            <a:r>
              <a:rPr lang="en-US" sz="2400" dirty="0" smtClean="0">
                <a:solidFill>
                  <a:schemeClr val="bg1"/>
                </a:solidFill>
                <a:latin typeface="Times New Roman" charset="0"/>
                <a:ea typeface="Times New Roman" charset="0"/>
                <a:cs typeface="Times New Roman" charset="0"/>
              </a:rPr>
              <a:t>But if you crave what should only be expressed in marriage, you probably don’t have the gift of singleness.  Able to marry.</a:t>
            </a:r>
            <a:endParaRPr lang="en-US" sz="2400" dirty="0" smtClean="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999490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0"/>
            <a:ext cx="9107997" cy="477054"/>
          </a:xfrm>
          <a:prstGeom prst="rect">
            <a:avLst/>
          </a:prstGeom>
          <a:noFill/>
          <a:ln w="22225">
            <a:noFill/>
          </a:ln>
        </p:spPr>
        <p:txBody>
          <a:bodyPr wrap="square" rtlCol="0">
            <a:spAutoFit/>
          </a:bodyPr>
          <a:lstStyle/>
          <a:p>
            <a:r>
              <a:rPr lang="en-US" sz="2500" spc="60" dirty="0" smtClean="0">
                <a:solidFill>
                  <a:srgbClr val="FFFF00"/>
                </a:solidFill>
                <a:latin typeface="Times New Roman" charset="0"/>
                <a:ea typeface="Times New Roman" charset="0"/>
                <a:cs typeface="Times New Roman" charset="0"/>
              </a:rPr>
              <a:t>1.  To the unmarried &amp; widowed (all unmarried people)</a:t>
            </a:r>
            <a:endParaRPr lang="en-AU" sz="2500" spc="60" dirty="0" smtClean="0">
              <a:solidFill>
                <a:srgbClr val="FFFF00"/>
              </a:solidFill>
              <a:latin typeface="Times New Roman" charset="0"/>
              <a:ea typeface="Times New Roman" charset="0"/>
              <a:cs typeface="Times New Roman" charset="0"/>
            </a:endParaRPr>
          </a:p>
        </p:txBody>
      </p:sp>
      <p:sp>
        <p:nvSpPr>
          <p:cNvPr id="7" name="TextBox 6"/>
          <p:cNvSpPr txBox="1"/>
          <p:nvPr/>
        </p:nvSpPr>
        <p:spPr>
          <a:xfrm>
            <a:off x="-53249" y="890245"/>
            <a:ext cx="9124461" cy="477054"/>
          </a:xfrm>
          <a:prstGeom prst="rect">
            <a:avLst/>
          </a:prstGeom>
          <a:noFill/>
          <a:ln w="15875">
            <a:noFill/>
          </a:ln>
        </p:spPr>
        <p:txBody>
          <a:bodyPr wrap="square" rtlCol="0">
            <a:spAutoFit/>
          </a:bodyPr>
          <a:lstStyle/>
          <a:p>
            <a:r>
              <a:rPr lang="en-US" sz="2500" dirty="0" smtClean="0">
                <a:solidFill>
                  <a:srgbClr val="FFFF00"/>
                </a:solidFill>
                <a:latin typeface="Times New Roman" charset="0"/>
                <a:ea typeface="Times New Roman" charset="0"/>
                <a:cs typeface="Times New Roman" charset="0"/>
              </a:rPr>
              <a:t>2.  To married Christian couples (Both are Christians)</a:t>
            </a:r>
            <a:endParaRPr lang="en-AU" sz="2500" dirty="0" smtClean="0">
              <a:solidFill>
                <a:srgbClr val="FFFF00"/>
              </a:solidFill>
              <a:latin typeface="Times New Roman" charset="0"/>
              <a:ea typeface="Times New Roman" charset="0"/>
              <a:cs typeface="Times New Roman" charset="0"/>
            </a:endParaRPr>
          </a:p>
        </p:txBody>
      </p:sp>
      <p:sp>
        <p:nvSpPr>
          <p:cNvPr id="10" name="TextBox 9"/>
          <p:cNvSpPr txBox="1"/>
          <p:nvPr/>
        </p:nvSpPr>
        <p:spPr>
          <a:xfrm>
            <a:off x="-8233" y="4612694"/>
            <a:ext cx="9124461" cy="477054"/>
          </a:xfrm>
          <a:prstGeom prst="rect">
            <a:avLst/>
          </a:prstGeom>
          <a:noFill/>
          <a:ln w="15875">
            <a:noFill/>
          </a:ln>
        </p:spPr>
        <p:txBody>
          <a:bodyPr wrap="square" rtlCol="0">
            <a:spAutoFit/>
          </a:bodyPr>
          <a:lstStyle/>
          <a:p>
            <a:r>
              <a:rPr lang="en-US" sz="2500" dirty="0" smtClean="0">
                <a:solidFill>
                  <a:srgbClr val="FFFF00"/>
                </a:solidFill>
                <a:latin typeface="Times New Roman" charset="0"/>
                <a:ea typeface="Times New Roman" charset="0"/>
                <a:cs typeface="Times New Roman" charset="0"/>
              </a:rPr>
              <a:t>3.  To Christians who are married to an unbeliever</a:t>
            </a:r>
            <a:endParaRPr lang="en-AU" sz="2500" dirty="0" smtClean="0">
              <a:solidFill>
                <a:srgbClr val="FFFF00"/>
              </a:solidFill>
              <a:latin typeface="Times New Roman" charset="0"/>
              <a:ea typeface="Times New Roman" charset="0"/>
              <a:cs typeface="Times New Roman" charset="0"/>
            </a:endParaRPr>
          </a:p>
        </p:txBody>
      </p:sp>
      <p:sp>
        <p:nvSpPr>
          <p:cNvPr id="9" name="Text Box 4"/>
          <p:cNvSpPr txBox="1">
            <a:spLocks noChangeArrowheads="1"/>
          </p:cNvSpPr>
          <p:nvPr/>
        </p:nvSpPr>
        <p:spPr bwMode="auto">
          <a:xfrm>
            <a:off x="36350" y="1343545"/>
            <a:ext cx="9034862" cy="1323439"/>
          </a:xfrm>
          <a:prstGeom prst="rect">
            <a:avLst/>
          </a:prstGeom>
          <a:noFill/>
          <a:ln w="9525">
            <a:solidFill>
              <a:schemeClr val="bg1"/>
            </a:solidFill>
            <a:miter lim="800000"/>
            <a:headEnd/>
            <a:tailEnd/>
          </a:ln>
        </p:spPr>
        <p:txBody>
          <a:bodyPr wrap="square">
            <a:prstTxWarp prst="textNoShape">
              <a:avLst/>
            </a:prstTxWarp>
            <a:spAutoFit/>
          </a:bodyPr>
          <a:lstStyle/>
          <a:p>
            <a:pPr indent="152400">
              <a:spcAft>
                <a:spcPts val="0"/>
              </a:spcAft>
            </a:pPr>
            <a:r>
              <a:rPr lang="en-AU" sz="2000" b="1" baseline="30000">
                <a:solidFill>
                  <a:schemeClr val="bg1"/>
                </a:solidFill>
                <a:latin typeface="Comic Sans MS" charset="0"/>
                <a:ea typeface="Comic Sans MS" charset="0"/>
                <a:cs typeface="Comic Sans MS" charset="0"/>
              </a:rPr>
              <a:t>10 </a:t>
            </a:r>
            <a:r>
              <a:rPr lang="en-AU" sz="2000">
                <a:solidFill>
                  <a:schemeClr val="bg1"/>
                </a:solidFill>
                <a:latin typeface="Comic Sans MS" charset="0"/>
                <a:ea typeface="Comic Sans MS" charset="0"/>
                <a:cs typeface="Comic Sans MS" charset="0"/>
              </a:rPr>
              <a:t>To the married I give this charge (not I, but the Lord):  the wife should not separate from her husband </a:t>
            </a:r>
            <a:r>
              <a:rPr lang="en-AU" sz="2000" b="1" baseline="30000">
                <a:solidFill>
                  <a:schemeClr val="bg1"/>
                </a:solidFill>
                <a:latin typeface="Comic Sans MS" charset="0"/>
                <a:ea typeface="Comic Sans MS" charset="0"/>
                <a:cs typeface="Comic Sans MS" charset="0"/>
              </a:rPr>
              <a:t>11 </a:t>
            </a:r>
            <a:r>
              <a:rPr lang="en-AU" sz="2000">
                <a:solidFill>
                  <a:schemeClr val="bg1"/>
                </a:solidFill>
                <a:latin typeface="Comic Sans MS" charset="0"/>
                <a:ea typeface="Comic Sans MS" charset="0"/>
                <a:cs typeface="Comic Sans MS" charset="0"/>
              </a:rPr>
              <a:t>(but if she does, she should remain unmarried or else be reconciled to her husband), and the husband should not divorce his wife.</a:t>
            </a:r>
            <a:endParaRPr lang="en-GB" sz="1900" dirty="0">
              <a:solidFill>
                <a:schemeClr val="bg1"/>
              </a:solidFill>
              <a:effectLst/>
              <a:latin typeface="Comic Sans MS" charset="0"/>
              <a:ea typeface="Comic Sans MS" charset="0"/>
              <a:cs typeface="Comic Sans MS" charset="0"/>
            </a:endParaRPr>
          </a:p>
        </p:txBody>
      </p:sp>
      <p:sp>
        <p:nvSpPr>
          <p:cNvPr id="13" name="TextBox 12"/>
          <p:cNvSpPr txBox="1"/>
          <p:nvPr/>
        </p:nvSpPr>
        <p:spPr>
          <a:xfrm>
            <a:off x="-8234" y="298929"/>
            <a:ext cx="9068667" cy="769441"/>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Good to remain unmarried, b</a:t>
            </a:r>
            <a:r>
              <a:rPr lang="en-US" sz="2200" dirty="0" smtClean="0">
                <a:solidFill>
                  <a:schemeClr val="bg1"/>
                </a:solidFill>
                <a:latin typeface="Times New Roman" charset="0"/>
                <a:ea typeface="Times New Roman" charset="0"/>
                <a:cs typeface="Times New Roman" charset="0"/>
              </a:rPr>
              <a:t>ut if you crave what should only be expressed in marriage, you probably don’t have the gift of singleness.  Able to marry.</a:t>
            </a:r>
            <a:endParaRPr lang="en-US" sz="2200" dirty="0" smtClean="0">
              <a:solidFill>
                <a:schemeClr val="bg1"/>
              </a:solidFill>
              <a:latin typeface="Times New Roman" charset="0"/>
              <a:ea typeface="Times New Roman" charset="0"/>
              <a:cs typeface="Times New Roman" charset="0"/>
            </a:endParaRPr>
          </a:p>
        </p:txBody>
      </p:sp>
      <p:sp>
        <p:nvSpPr>
          <p:cNvPr id="8" name="TextBox 7"/>
          <p:cNvSpPr txBox="1"/>
          <p:nvPr/>
        </p:nvSpPr>
        <p:spPr>
          <a:xfrm>
            <a:off x="47561" y="2666984"/>
            <a:ext cx="9068667" cy="1107996"/>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God’s plan for marriage is a life-long union between a man and a woman</a:t>
            </a:r>
            <a:endParaRPr lang="en-US" sz="2200" dirty="0">
              <a:solidFill>
                <a:schemeClr val="bg1"/>
              </a:solidFill>
              <a:latin typeface="Times New Roman" charset="0"/>
              <a:ea typeface="Times New Roman" charset="0"/>
              <a:cs typeface="Times New Roman" charset="0"/>
            </a:endParaRP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God’s word is clear </a:t>
            </a:r>
            <a:r>
              <a:rPr lang="mr-IN" sz="2200" dirty="0" smtClean="0">
                <a:solidFill>
                  <a:schemeClr val="bg1"/>
                </a:solidFill>
                <a:latin typeface="Times New Roman" charset="0"/>
                <a:ea typeface="Times New Roman" charset="0"/>
                <a:cs typeface="Times New Roman" charset="0"/>
              </a:rPr>
              <a:t>–</a:t>
            </a:r>
            <a:r>
              <a:rPr lang="en-US" sz="2200" dirty="0" smtClean="0">
                <a:solidFill>
                  <a:schemeClr val="bg1"/>
                </a:solidFill>
                <a:latin typeface="Times New Roman" charset="0"/>
                <a:ea typeface="Times New Roman" charset="0"/>
                <a:cs typeface="Times New Roman" charset="0"/>
              </a:rPr>
              <a:t> Marriage should NOT be undone</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When trouble </a:t>
            </a:r>
            <a:r>
              <a:rPr lang="mr-IN" sz="2200" dirty="0" smtClean="0">
                <a:solidFill>
                  <a:schemeClr val="bg1"/>
                </a:solidFill>
                <a:latin typeface="Times New Roman" charset="0"/>
                <a:ea typeface="Times New Roman" charset="0"/>
                <a:cs typeface="Times New Roman" charset="0"/>
              </a:rPr>
              <a:t>–</a:t>
            </a:r>
            <a:r>
              <a:rPr lang="en-US" sz="2200" dirty="0" smtClean="0">
                <a:solidFill>
                  <a:schemeClr val="bg1"/>
                </a:solidFill>
                <a:latin typeface="Times New Roman" charset="0"/>
                <a:ea typeface="Times New Roman" charset="0"/>
                <a:cs typeface="Times New Roman" charset="0"/>
              </a:rPr>
              <a:t> Reconcile (Repentance;  Forgiveness;  healing;  restoration) </a:t>
            </a:r>
            <a:endParaRPr lang="en-US" sz="2200" dirty="0" smtClean="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829646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638857" y="0"/>
            <a:ext cx="7920880" cy="477054"/>
          </a:xfrm>
          <a:prstGeom prst="rect">
            <a:avLst/>
          </a:prstGeom>
          <a:noFill/>
          <a:ln w="15875">
            <a:noFill/>
          </a:ln>
        </p:spPr>
        <p:txBody>
          <a:bodyPr wrap="square" rtlCol="0">
            <a:spAutoFit/>
          </a:bodyPr>
          <a:lstStyle/>
          <a:p>
            <a:r>
              <a:rPr lang="en-US" sz="2500" dirty="0" smtClean="0">
                <a:solidFill>
                  <a:srgbClr val="FFFF00"/>
                </a:solidFill>
                <a:latin typeface="Times New Roman" charset="0"/>
                <a:ea typeface="Times New Roman" charset="0"/>
                <a:cs typeface="Times New Roman" charset="0"/>
              </a:rPr>
              <a:t>But what if there is no repentance / cannot be reconciled???</a:t>
            </a:r>
            <a:endParaRPr lang="en-AU" sz="2500" dirty="0" smtClean="0">
              <a:solidFill>
                <a:srgbClr val="FFFF00"/>
              </a:solidFill>
              <a:latin typeface="Times New Roman" charset="0"/>
              <a:ea typeface="Times New Roman" charset="0"/>
              <a:cs typeface="Times New Roman" charset="0"/>
            </a:endParaRPr>
          </a:p>
        </p:txBody>
      </p:sp>
      <p:sp>
        <p:nvSpPr>
          <p:cNvPr id="11" name="TextBox 10"/>
          <p:cNvSpPr txBox="1"/>
          <p:nvPr/>
        </p:nvSpPr>
        <p:spPr>
          <a:xfrm>
            <a:off x="4189" y="769268"/>
            <a:ext cx="9128403" cy="2554545"/>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If it was impossible to ever dissolve a marriage, remarriage could never be right.  And yet The Scriptures allow for remarriage (e.g. </a:t>
            </a:r>
            <a:r>
              <a:rPr lang="en-US" sz="2000" dirty="0" err="1" smtClean="0">
                <a:solidFill>
                  <a:schemeClr val="bg1"/>
                </a:solidFill>
                <a:latin typeface="Times New Roman" charset="0"/>
                <a:ea typeface="Times New Roman" charset="0"/>
                <a:cs typeface="Times New Roman" charset="0"/>
              </a:rPr>
              <a:t>Deut</a:t>
            </a:r>
            <a:r>
              <a:rPr lang="en-US" sz="2000" dirty="0" smtClean="0">
                <a:solidFill>
                  <a:schemeClr val="bg1"/>
                </a:solidFill>
                <a:latin typeface="Times New Roman" charset="0"/>
                <a:ea typeface="Times New Roman" charset="0"/>
                <a:cs typeface="Times New Roman" charset="0"/>
              </a:rPr>
              <a:t> 24)</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The normal and accepted purpose of divorce is to allow remarriage (In language, legally, biblically and culturally [in all cultures])</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Jewish certificate of divorce states </a:t>
            </a:r>
            <a:r>
              <a:rPr lang="en-US" sz="2000" i="1" dirty="0" smtClean="0">
                <a:solidFill>
                  <a:schemeClr val="bg1"/>
                </a:solidFill>
                <a:latin typeface="Times New Roman" charset="0"/>
                <a:ea typeface="Times New Roman" charset="0"/>
                <a:cs typeface="Times New Roman" charset="0"/>
              </a:rPr>
              <a:t>“Behold, you are free to marry any man”</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Should not separate... </a:t>
            </a:r>
            <a:r>
              <a:rPr lang="en-US" sz="2000" b="1" baseline="30000" dirty="0">
                <a:solidFill>
                  <a:schemeClr val="bg1"/>
                </a:solidFill>
                <a:latin typeface="Times New Roman" charset="0"/>
                <a:ea typeface="Times New Roman" charset="0"/>
                <a:cs typeface="Times New Roman" charset="0"/>
              </a:rPr>
              <a:t>1Cor </a:t>
            </a:r>
            <a:r>
              <a:rPr lang="en-US" sz="2000" b="1" baseline="30000" dirty="0" smtClean="0">
                <a:solidFill>
                  <a:schemeClr val="bg1"/>
                </a:solidFill>
                <a:latin typeface="Times New Roman" charset="0"/>
                <a:ea typeface="Times New Roman" charset="0"/>
                <a:cs typeface="Times New Roman" charset="0"/>
              </a:rPr>
              <a:t>7:11</a:t>
            </a:r>
            <a:r>
              <a:rPr lang="en-US" sz="2000" dirty="0" smtClean="0">
                <a:solidFill>
                  <a:schemeClr val="bg1"/>
                </a:solidFill>
                <a:latin typeface="Comic Sans MS" charset="0"/>
                <a:ea typeface="Comic Sans MS" charset="0"/>
                <a:cs typeface="Comic Sans MS" charset="0"/>
              </a:rPr>
              <a:t>But if she does, she should remain </a:t>
            </a:r>
            <a:r>
              <a:rPr lang="en-US" sz="2000" u="sng" dirty="0" smtClean="0">
                <a:solidFill>
                  <a:schemeClr val="bg1"/>
                </a:solidFill>
                <a:latin typeface="Comic Sans MS" charset="0"/>
                <a:ea typeface="Comic Sans MS" charset="0"/>
                <a:cs typeface="Comic Sans MS" charset="0"/>
              </a:rPr>
              <a:t>unmarried</a:t>
            </a:r>
            <a:br>
              <a:rPr lang="en-US" sz="2000" u="sng" dirty="0" smtClean="0">
                <a:solidFill>
                  <a:schemeClr val="bg1"/>
                </a:solidFill>
                <a:latin typeface="Comic Sans MS" charset="0"/>
                <a:ea typeface="Comic Sans MS" charset="0"/>
                <a:cs typeface="Comic Sans MS" charset="0"/>
              </a:rPr>
            </a:br>
            <a:r>
              <a:rPr lang="en-US" sz="2000" dirty="0" smtClean="0">
                <a:solidFill>
                  <a:schemeClr val="bg1"/>
                </a:solidFill>
                <a:latin typeface="Times New Roman" charset="0"/>
                <a:ea typeface="Times New Roman" charset="0"/>
                <a:cs typeface="Times New Roman" charset="0"/>
              </a:rPr>
              <a:t> (marital status of a divorced person = unmarried)</a:t>
            </a:r>
            <a:endParaRPr lang="en-US" sz="2000" dirty="0" smtClean="0">
              <a:solidFill>
                <a:schemeClr val="bg1"/>
              </a:solidFill>
              <a:latin typeface="Comic Sans MS" charset="0"/>
              <a:ea typeface="Comic Sans MS" charset="0"/>
              <a:cs typeface="Comic Sans MS" charset="0"/>
            </a:endParaRP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 Woman at the well (John 4) “you have had 5 husbands, but no husband now”</a:t>
            </a:r>
          </a:p>
        </p:txBody>
      </p:sp>
      <p:sp>
        <p:nvSpPr>
          <p:cNvPr id="12" name="TextBox 11"/>
          <p:cNvSpPr txBox="1"/>
          <p:nvPr/>
        </p:nvSpPr>
        <p:spPr>
          <a:xfrm>
            <a:off x="4189" y="448161"/>
            <a:ext cx="9128403" cy="430887"/>
          </a:xfrm>
          <a:prstGeom prst="rect">
            <a:avLst/>
          </a:prstGeom>
          <a:noFill/>
          <a:ln w="15875">
            <a:noFill/>
          </a:ln>
        </p:spPr>
        <p:txBody>
          <a:bodyPr wrap="square" rtlCol="0">
            <a:spAutoFit/>
          </a:bodyPr>
          <a:lstStyle/>
          <a:p>
            <a:r>
              <a:rPr lang="en-US" sz="2200" u="sng" dirty="0" smtClean="0">
                <a:solidFill>
                  <a:srgbClr val="FFFF00"/>
                </a:solidFill>
                <a:latin typeface="Times New Roman" charset="0"/>
                <a:ea typeface="Times New Roman" charset="0"/>
                <a:cs typeface="Times New Roman" charset="0"/>
              </a:rPr>
              <a:t>Biblical evidence that it </a:t>
            </a:r>
            <a:r>
              <a:rPr lang="en-US" sz="2200" b="1" u="sng" dirty="0" smtClean="0">
                <a:solidFill>
                  <a:srgbClr val="FFFF00"/>
                </a:solidFill>
                <a:latin typeface="Times New Roman" charset="0"/>
                <a:ea typeface="Times New Roman" charset="0"/>
                <a:cs typeface="Times New Roman" charset="0"/>
              </a:rPr>
              <a:t>is possible</a:t>
            </a:r>
            <a:r>
              <a:rPr lang="en-US" sz="2200" u="sng" dirty="0" smtClean="0">
                <a:solidFill>
                  <a:srgbClr val="FFFF00"/>
                </a:solidFill>
                <a:latin typeface="Times New Roman" charset="0"/>
                <a:ea typeface="Times New Roman" charset="0"/>
                <a:cs typeface="Times New Roman" charset="0"/>
              </a:rPr>
              <a:t> to dissolve a marriage, but it </a:t>
            </a:r>
            <a:r>
              <a:rPr lang="en-US" sz="2200" b="1" u="sng" dirty="0" smtClean="0">
                <a:solidFill>
                  <a:srgbClr val="FFFF00"/>
                </a:solidFill>
                <a:latin typeface="Times New Roman" charset="0"/>
                <a:ea typeface="Times New Roman" charset="0"/>
                <a:cs typeface="Times New Roman" charset="0"/>
              </a:rPr>
              <a:t>shouldn’t</a:t>
            </a:r>
            <a:r>
              <a:rPr lang="en-US" sz="2200" u="sng" dirty="0" smtClean="0">
                <a:solidFill>
                  <a:srgbClr val="FFFF00"/>
                </a:solidFill>
                <a:latin typeface="Times New Roman" charset="0"/>
                <a:ea typeface="Times New Roman" charset="0"/>
                <a:cs typeface="Times New Roman" charset="0"/>
              </a:rPr>
              <a:t> be</a:t>
            </a:r>
            <a:endParaRPr lang="en-AU" sz="2200" u="sng" dirty="0" smtClean="0">
              <a:solidFill>
                <a:srgbClr val="FFFF00"/>
              </a:solidFill>
              <a:latin typeface="Times New Roman" charset="0"/>
              <a:ea typeface="Times New Roman" charset="0"/>
              <a:cs typeface="Times New Roman" charset="0"/>
            </a:endParaRPr>
          </a:p>
        </p:txBody>
      </p:sp>
      <p:sp>
        <p:nvSpPr>
          <p:cNvPr id="14" name="TextBox 13"/>
          <p:cNvSpPr txBox="1"/>
          <p:nvPr/>
        </p:nvSpPr>
        <p:spPr>
          <a:xfrm>
            <a:off x="0" y="3217540"/>
            <a:ext cx="9128403" cy="430887"/>
          </a:xfrm>
          <a:prstGeom prst="rect">
            <a:avLst/>
          </a:prstGeom>
          <a:noFill/>
          <a:ln w="15875">
            <a:noFill/>
          </a:ln>
        </p:spPr>
        <p:txBody>
          <a:bodyPr wrap="square" rtlCol="0">
            <a:spAutoFit/>
          </a:bodyPr>
          <a:lstStyle/>
          <a:p>
            <a:r>
              <a:rPr lang="en-US" sz="2200" dirty="0" smtClean="0">
                <a:solidFill>
                  <a:srgbClr val="FFFF00"/>
                </a:solidFill>
                <a:latin typeface="Times New Roman" charset="0"/>
                <a:ea typeface="Times New Roman" charset="0"/>
                <a:cs typeface="Times New Roman" charset="0"/>
              </a:rPr>
              <a:t>Overwhelming </a:t>
            </a:r>
            <a:r>
              <a:rPr lang="en-US" sz="2200" dirty="0">
                <a:solidFill>
                  <a:srgbClr val="FFFF00"/>
                </a:solidFill>
                <a:latin typeface="Times New Roman" charset="0"/>
                <a:ea typeface="Times New Roman" charset="0"/>
                <a:cs typeface="Times New Roman" charset="0"/>
              </a:rPr>
              <a:t>evidence : </a:t>
            </a:r>
            <a:r>
              <a:rPr lang="en-US" sz="2200" b="1" dirty="0" smtClean="0">
                <a:solidFill>
                  <a:srgbClr val="FFFF00"/>
                </a:solidFill>
                <a:latin typeface="Times New Roman" charset="0"/>
                <a:ea typeface="Times New Roman" charset="0"/>
                <a:cs typeface="Times New Roman" charset="0"/>
              </a:rPr>
              <a:t>is possible</a:t>
            </a:r>
            <a:r>
              <a:rPr lang="en-US" sz="2200" dirty="0" smtClean="0">
                <a:solidFill>
                  <a:srgbClr val="FFFF00"/>
                </a:solidFill>
                <a:latin typeface="Times New Roman" charset="0"/>
                <a:ea typeface="Times New Roman" charset="0"/>
                <a:cs typeface="Times New Roman" charset="0"/>
              </a:rPr>
              <a:t> to dissolve a marriage, but we shouldn’t</a:t>
            </a:r>
            <a:endParaRPr lang="en-AU" sz="2200" dirty="0" smtClean="0">
              <a:solidFill>
                <a:srgbClr val="FFFF00"/>
              </a:solidFill>
              <a:latin typeface="Times New Roman" charset="0"/>
              <a:ea typeface="Times New Roman" charset="0"/>
              <a:cs typeface="Times New Roman" charset="0"/>
            </a:endParaRPr>
          </a:p>
        </p:txBody>
      </p:sp>
      <p:sp>
        <p:nvSpPr>
          <p:cNvPr id="15" name="TextBox 14"/>
          <p:cNvSpPr txBox="1"/>
          <p:nvPr/>
        </p:nvSpPr>
        <p:spPr>
          <a:xfrm>
            <a:off x="638857" y="3638052"/>
            <a:ext cx="8136904" cy="477054"/>
          </a:xfrm>
          <a:prstGeom prst="rect">
            <a:avLst/>
          </a:prstGeom>
          <a:noFill/>
          <a:ln w="15875">
            <a:solidFill>
              <a:srgbClr val="FFFF00"/>
            </a:solidFill>
          </a:ln>
        </p:spPr>
        <p:txBody>
          <a:bodyPr wrap="square" rtlCol="0">
            <a:spAutoFit/>
          </a:bodyPr>
          <a:lstStyle/>
          <a:p>
            <a:pPr algn="ctr"/>
            <a:r>
              <a:rPr lang="en-US" sz="2500" dirty="0" smtClean="0">
                <a:solidFill>
                  <a:srgbClr val="FFFF00"/>
                </a:solidFill>
                <a:latin typeface="Times New Roman" charset="0"/>
                <a:ea typeface="Times New Roman" charset="0"/>
                <a:cs typeface="Times New Roman" charset="0"/>
              </a:rPr>
              <a:t>But there are exceptions:  (sexual immorality</a:t>
            </a:r>
            <a:r>
              <a:rPr lang="en-US" sz="2500" smtClean="0">
                <a:solidFill>
                  <a:srgbClr val="FFFF00"/>
                </a:solidFill>
                <a:latin typeface="Times New Roman" charset="0"/>
                <a:ea typeface="Times New Roman" charset="0"/>
                <a:cs typeface="Times New Roman" charset="0"/>
              </a:rPr>
              <a:t>;  abandonment)</a:t>
            </a:r>
            <a:endParaRPr lang="en-AU" sz="2500" dirty="0" smtClean="0">
              <a:solidFill>
                <a:srgbClr val="FFFF00"/>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536651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P spid="12" grpId="0"/>
      <p:bldP spid="14" grpId="0"/>
      <p:bldP spid="1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17160" y="0"/>
            <a:ext cx="9128403" cy="430887"/>
          </a:xfrm>
          <a:prstGeom prst="rect">
            <a:avLst/>
          </a:prstGeom>
          <a:noFill/>
          <a:ln w="15875">
            <a:noFill/>
          </a:ln>
        </p:spPr>
        <p:txBody>
          <a:bodyPr wrap="square" rtlCol="0">
            <a:spAutoFit/>
          </a:bodyPr>
          <a:lstStyle/>
          <a:p>
            <a:r>
              <a:rPr lang="en-US" sz="2200" smtClean="0">
                <a:solidFill>
                  <a:srgbClr val="FFFF00"/>
                </a:solidFill>
                <a:latin typeface="Times New Roman" charset="0"/>
                <a:ea typeface="Times New Roman" charset="0"/>
                <a:cs typeface="Times New Roman" charset="0"/>
              </a:rPr>
              <a:t>Overwhelming </a:t>
            </a:r>
            <a:r>
              <a:rPr lang="en-US" sz="2200" dirty="0">
                <a:solidFill>
                  <a:srgbClr val="FFFF00"/>
                </a:solidFill>
                <a:latin typeface="Times New Roman" charset="0"/>
                <a:ea typeface="Times New Roman" charset="0"/>
                <a:cs typeface="Times New Roman" charset="0"/>
              </a:rPr>
              <a:t>evidence : </a:t>
            </a:r>
            <a:r>
              <a:rPr lang="en-US" sz="2200" b="1" dirty="0" smtClean="0">
                <a:solidFill>
                  <a:srgbClr val="FFFF00"/>
                </a:solidFill>
                <a:latin typeface="Times New Roman" charset="0"/>
                <a:ea typeface="Times New Roman" charset="0"/>
                <a:cs typeface="Times New Roman" charset="0"/>
              </a:rPr>
              <a:t>is possible</a:t>
            </a:r>
            <a:r>
              <a:rPr lang="en-US" sz="2200" dirty="0" smtClean="0">
                <a:solidFill>
                  <a:srgbClr val="FFFF00"/>
                </a:solidFill>
                <a:latin typeface="Times New Roman" charset="0"/>
                <a:ea typeface="Times New Roman" charset="0"/>
                <a:cs typeface="Times New Roman" charset="0"/>
              </a:rPr>
              <a:t> to dissolve a marriage, but we shouldn’t</a:t>
            </a:r>
            <a:endParaRPr lang="en-AU" sz="2200" dirty="0" smtClean="0">
              <a:solidFill>
                <a:srgbClr val="FFFF00"/>
              </a:solidFill>
              <a:latin typeface="Times New Roman" charset="0"/>
              <a:ea typeface="Times New Roman" charset="0"/>
              <a:cs typeface="Times New Roman" charset="0"/>
            </a:endParaRPr>
          </a:p>
        </p:txBody>
      </p:sp>
      <p:sp>
        <p:nvSpPr>
          <p:cNvPr id="15" name="TextBox 14"/>
          <p:cNvSpPr txBox="1"/>
          <p:nvPr/>
        </p:nvSpPr>
        <p:spPr>
          <a:xfrm>
            <a:off x="656017" y="420512"/>
            <a:ext cx="8136904" cy="477054"/>
          </a:xfrm>
          <a:prstGeom prst="rect">
            <a:avLst/>
          </a:prstGeom>
          <a:noFill/>
          <a:ln w="15875">
            <a:solidFill>
              <a:srgbClr val="FFFF00"/>
            </a:solidFill>
          </a:ln>
        </p:spPr>
        <p:txBody>
          <a:bodyPr wrap="square" rtlCol="0">
            <a:spAutoFit/>
          </a:bodyPr>
          <a:lstStyle/>
          <a:p>
            <a:pPr algn="ctr"/>
            <a:r>
              <a:rPr lang="en-US" sz="2500" dirty="0" smtClean="0">
                <a:solidFill>
                  <a:srgbClr val="FFFF00"/>
                </a:solidFill>
                <a:latin typeface="Times New Roman" charset="0"/>
                <a:ea typeface="Times New Roman" charset="0"/>
                <a:cs typeface="Times New Roman" charset="0"/>
              </a:rPr>
              <a:t>But there are exceptions:  (sexual immorality</a:t>
            </a:r>
            <a:r>
              <a:rPr lang="en-US" sz="2500" smtClean="0">
                <a:solidFill>
                  <a:srgbClr val="FFFF00"/>
                </a:solidFill>
                <a:latin typeface="Times New Roman" charset="0"/>
                <a:ea typeface="Times New Roman" charset="0"/>
                <a:cs typeface="Times New Roman" charset="0"/>
              </a:rPr>
              <a:t>;  abandonment)</a:t>
            </a:r>
            <a:endParaRPr lang="en-AU" sz="2500" dirty="0" smtClean="0">
              <a:solidFill>
                <a:srgbClr val="FFFF00"/>
              </a:solidFill>
              <a:latin typeface="Times New Roman" charset="0"/>
              <a:ea typeface="Times New Roman" charset="0"/>
              <a:cs typeface="Times New Roman"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276555397"/>
              </p:ext>
            </p:extLst>
          </p:nvPr>
        </p:nvGraphicFramePr>
        <p:xfrm>
          <a:off x="179512" y="985292"/>
          <a:ext cx="8856984" cy="1854200"/>
        </p:xfrm>
        <a:graphic>
          <a:graphicData uri="http://schemas.openxmlformats.org/drawingml/2006/table">
            <a:tbl>
              <a:tblPr bandRow="1">
                <a:tableStyleId>{5C22544A-7EE6-4342-B048-85BDC9FD1C3A}</a:tableStyleId>
              </a:tblPr>
              <a:tblGrid>
                <a:gridCol w="1152128"/>
                <a:gridCol w="3744416"/>
                <a:gridCol w="3960440"/>
              </a:tblGrid>
              <a:tr h="370840">
                <a:tc>
                  <a:txBody>
                    <a:bodyPr/>
                    <a:lstStyle/>
                    <a:p>
                      <a:r>
                        <a:rPr lang="en-AU" dirty="0" smtClean="0"/>
                        <a:t>Matt 5</a:t>
                      </a:r>
                      <a:endParaRPr lang="en-AU" dirty="0"/>
                    </a:p>
                  </a:txBody>
                  <a:tcPr/>
                </a:tc>
                <a:tc>
                  <a:txBody>
                    <a:bodyPr/>
                    <a:lstStyle/>
                    <a:p>
                      <a:r>
                        <a:rPr lang="en-AU" dirty="0" smtClean="0"/>
                        <a:t>No</a:t>
                      </a:r>
                      <a:r>
                        <a:rPr lang="en-AU" baseline="0" dirty="0" smtClean="0"/>
                        <a:t> divorce (remarriage = adultery)</a:t>
                      </a:r>
                      <a:endParaRPr lang="en-AU" dirty="0"/>
                    </a:p>
                  </a:txBody>
                  <a:tcPr/>
                </a:tc>
                <a:tc>
                  <a:txBody>
                    <a:bodyPr/>
                    <a:lstStyle/>
                    <a:p>
                      <a:r>
                        <a:rPr lang="en-AU" dirty="0" smtClean="0"/>
                        <a:t>Except in cases of </a:t>
                      </a:r>
                      <a:r>
                        <a:rPr lang="en-AU" baseline="0" dirty="0" smtClean="0"/>
                        <a:t>sexual immorality</a:t>
                      </a:r>
                      <a:endParaRPr lang="en-AU" dirty="0"/>
                    </a:p>
                  </a:txBody>
                  <a:tcPr/>
                </a:tc>
              </a:tr>
              <a:tr h="370840">
                <a:tc>
                  <a:txBody>
                    <a:bodyPr/>
                    <a:lstStyle/>
                    <a:p>
                      <a:r>
                        <a:rPr lang="en-AU" dirty="0" smtClean="0"/>
                        <a:t>Matt 19</a:t>
                      </a:r>
                      <a:endParaRPr lang="en-AU" dirty="0"/>
                    </a:p>
                  </a:txBody>
                  <a:tcPr/>
                </a:tc>
                <a:tc>
                  <a:txBody>
                    <a:bodyPr/>
                    <a:lstStyle/>
                    <a:p>
                      <a:r>
                        <a:rPr lang="en-AU" dirty="0" smtClean="0"/>
                        <a:t>No</a:t>
                      </a:r>
                      <a:r>
                        <a:rPr lang="en-AU" baseline="0" dirty="0" smtClean="0"/>
                        <a:t> divorce (remarriage = adultery)</a:t>
                      </a:r>
                      <a:endParaRPr lang="en-AU" dirty="0"/>
                    </a:p>
                  </a:txBody>
                  <a:tcPr/>
                </a:tc>
                <a:tc>
                  <a:txBody>
                    <a:bodyPr/>
                    <a:lstStyle/>
                    <a:p>
                      <a:r>
                        <a:rPr lang="en-AU" dirty="0" smtClean="0"/>
                        <a:t>Except in cases of </a:t>
                      </a:r>
                      <a:r>
                        <a:rPr lang="en-AU" baseline="0" dirty="0" smtClean="0"/>
                        <a:t>sexual immorality</a:t>
                      </a:r>
                      <a:endParaRPr lang="en-AU" dirty="0"/>
                    </a:p>
                  </a:txBody>
                  <a:tcPr/>
                </a:tc>
              </a:tr>
              <a:tr h="370840">
                <a:tc>
                  <a:txBody>
                    <a:bodyPr/>
                    <a:lstStyle/>
                    <a:p>
                      <a:r>
                        <a:rPr lang="en-AU" dirty="0" smtClean="0"/>
                        <a:t>Mark 10</a:t>
                      </a:r>
                      <a:endParaRPr lang="en-AU"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AU" dirty="0" smtClean="0"/>
                        <a:t>No</a:t>
                      </a:r>
                      <a:r>
                        <a:rPr lang="en-AU" baseline="0" dirty="0" smtClean="0"/>
                        <a:t> divorce (remarriage = adultery)</a:t>
                      </a:r>
                      <a:endParaRPr lang="en-AU" dirty="0" smtClean="0"/>
                    </a:p>
                  </a:txBody>
                  <a:tcPr/>
                </a:tc>
                <a:tc>
                  <a:txBody>
                    <a:bodyPr/>
                    <a:lstStyle/>
                    <a:p>
                      <a:endParaRPr lang="en-AU"/>
                    </a:p>
                  </a:txBody>
                  <a:tcPr/>
                </a:tc>
              </a:tr>
              <a:tr h="370840">
                <a:tc>
                  <a:txBody>
                    <a:bodyPr/>
                    <a:lstStyle/>
                    <a:p>
                      <a:r>
                        <a:rPr lang="en-AU" dirty="0" smtClean="0"/>
                        <a:t>Luke 16</a:t>
                      </a:r>
                      <a:endParaRPr lang="en-AU"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AU" dirty="0" smtClean="0"/>
                        <a:t>No</a:t>
                      </a:r>
                      <a:r>
                        <a:rPr lang="en-AU" baseline="0" dirty="0" smtClean="0"/>
                        <a:t> divorce (remarriage = adultery)</a:t>
                      </a:r>
                      <a:endParaRPr lang="en-AU" dirty="0" smtClean="0"/>
                    </a:p>
                  </a:txBody>
                  <a:tcPr/>
                </a:tc>
                <a:tc>
                  <a:txBody>
                    <a:bodyPr/>
                    <a:lstStyle/>
                    <a:p>
                      <a:endParaRPr lang="en-AU" dirty="0"/>
                    </a:p>
                  </a:txBody>
                  <a:tcPr/>
                </a:tc>
              </a:tr>
              <a:tr h="370840">
                <a:tc>
                  <a:txBody>
                    <a:bodyPr/>
                    <a:lstStyle/>
                    <a:p>
                      <a:r>
                        <a:rPr lang="en-AU" dirty="0" smtClean="0"/>
                        <a:t>1 </a:t>
                      </a:r>
                      <a:r>
                        <a:rPr lang="en-AU" dirty="0" err="1" smtClean="0"/>
                        <a:t>Cor</a:t>
                      </a:r>
                      <a:r>
                        <a:rPr lang="en-AU" dirty="0" smtClean="0"/>
                        <a:t> 7</a:t>
                      </a:r>
                      <a:endParaRPr lang="en-AU" dirty="0"/>
                    </a:p>
                  </a:txBody>
                  <a:tcPr/>
                </a:tc>
                <a:tc>
                  <a:txBody>
                    <a:bodyPr/>
                    <a:lstStyle/>
                    <a:p>
                      <a:r>
                        <a:rPr lang="en-AU" dirty="0" smtClean="0"/>
                        <a:t>No divorce (remain unmarried)</a:t>
                      </a:r>
                      <a:endParaRPr lang="en-AU" dirty="0"/>
                    </a:p>
                  </a:txBody>
                  <a:tcPr/>
                </a:tc>
                <a:tc>
                  <a:txBody>
                    <a:bodyPr/>
                    <a:lstStyle/>
                    <a:p>
                      <a:r>
                        <a:rPr lang="en-AU" dirty="0" smtClean="0"/>
                        <a:t>Except in cases of abandonment</a:t>
                      </a:r>
                      <a:endParaRPr lang="en-AU" dirty="0"/>
                    </a:p>
                  </a:txBody>
                  <a:tcPr/>
                </a:tc>
              </a:tr>
            </a:tbl>
          </a:graphicData>
        </a:graphic>
      </p:graphicFrame>
      <p:sp>
        <p:nvSpPr>
          <p:cNvPr id="16" name="TextBox 15"/>
          <p:cNvSpPr txBox="1"/>
          <p:nvPr/>
        </p:nvSpPr>
        <p:spPr>
          <a:xfrm>
            <a:off x="47027" y="2839899"/>
            <a:ext cx="9068667" cy="1107996"/>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God’s plan for marriage is a life-long union between a man and a woman</a:t>
            </a:r>
            <a:endParaRPr lang="en-US" sz="2200" dirty="0">
              <a:solidFill>
                <a:schemeClr val="bg1"/>
              </a:solidFill>
              <a:latin typeface="Times New Roman" charset="0"/>
              <a:ea typeface="Times New Roman" charset="0"/>
              <a:cs typeface="Times New Roman" charset="0"/>
            </a:endParaRP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God’s word is clear </a:t>
            </a:r>
            <a:r>
              <a:rPr lang="mr-IN" sz="2200" dirty="0" smtClean="0">
                <a:solidFill>
                  <a:schemeClr val="bg1"/>
                </a:solidFill>
                <a:latin typeface="Times New Roman" charset="0"/>
                <a:ea typeface="Times New Roman" charset="0"/>
                <a:cs typeface="Times New Roman" charset="0"/>
              </a:rPr>
              <a:t>–</a:t>
            </a:r>
            <a:r>
              <a:rPr lang="en-US" sz="2200" dirty="0" smtClean="0">
                <a:solidFill>
                  <a:schemeClr val="bg1"/>
                </a:solidFill>
                <a:latin typeface="Times New Roman" charset="0"/>
                <a:ea typeface="Times New Roman" charset="0"/>
                <a:cs typeface="Times New Roman" charset="0"/>
              </a:rPr>
              <a:t> Marriage should NOT be undone</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When trouble </a:t>
            </a:r>
            <a:r>
              <a:rPr lang="mr-IN" sz="2200" dirty="0" smtClean="0">
                <a:solidFill>
                  <a:schemeClr val="bg1"/>
                </a:solidFill>
                <a:latin typeface="Times New Roman" charset="0"/>
                <a:ea typeface="Times New Roman" charset="0"/>
                <a:cs typeface="Times New Roman" charset="0"/>
              </a:rPr>
              <a:t>–</a:t>
            </a:r>
            <a:r>
              <a:rPr lang="en-US" sz="2200" dirty="0" smtClean="0">
                <a:solidFill>
                  <a:schemeClr val="bg1"/>
                </a:solidFill>
                <a:latin typeface="Times New Roman" charset="0"/>
                <a:ea typeface="Times New Roman" charset="0"/>
                <a:cs typeface="Times New Roman" charset="0"/>
              </a:rPr>
              <a:t> Reconcile (Repentance;  Forgiveness;  healing;  restoration) </a:t>
            </a:r>
            <a:endParaRPr lang="en-US" sz="2200" dirty="0" smtClean="0">
              <a:solidFill>
                <a:schemeClr val="bg1"/>
              </a:solidFill>
              <a:latin typeface="Times New Roman" charset="0"/>
              <a:ea typeface="Times New Roman" charset="0"/>
              <a:cs typeface="Times New Roman" charset="0"/>
            </a:endParaRPr>
          </a:p>
        </p:txBody>
      </p:sp>
      <p:sp>
        <p:nvSpPr>
          <p:cNvPr id="17" name="TextBox 16"/>
          <p:cNvSpPr txBox="1"/>
          <p:nvPr/>
        </p:nvSpPr>
        <p:spPr>
          <a:xfrm>
            <a:off x="15355" y="4153644"/>
            <a:ext cx="9128403" cy="769441"/>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We should view our own marriages as “unbreakable”</a:t>
            </a:r>
            <a:endParaRPr lang="en-AU" sz="2200" dirty="0">
              <a:solidFill>
                <a:schemeClr val="bg1"/>
              </a:solidFill>
              <a:latin typeface="Times New Roman" charset="0"/>
              <a:ea typeface="Times New Roman" charset="0"/>
              <a:cs typeface="Times New Roman" charset="0"/>
            </a:endParaRPr>
          </a:p>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Marital reconciliation models the relationship between Christ and Church</a:t>
            </a:r>
            <a:endParaRPr lang="en-US" sz="2200" dirty="0" smtClean="0">
              <a:solidFill>
                <a:schemeClr val="bg1"/>
              </a:solidFill>
              <a:latin typeface="Times New Roman" charset="0"/>
              <a:ea typeface="Times New Roman" charset="0"/>
              <a:cs typeface="Times New Roman" charset="0"/>
            </a:endParaRPr>
          </a:p>
        </p:txBody>
      </p:sp>
      <p:sp>
        <p:nvSpPr>
          <p:cNvPr id="18" name="TextBox 17"/>
          <p:cNvSpPr txBox="1"/>
          <p:nvPr/>
        </p:nvSpPr>
        <p:spPr>
          <a:xfrm>
            <a:off x="4725" y="3835326"/>
            <a:ext cx="9128403" cy="430887"/>
          </a:xfrm>
          <a:prstGeom prst="rect">
            <a:avLst/>
          </a:prstGeom>
          <a:noFill/>
          <a:ln w="15875">
            <a:noFill/>
          </a:ln>
        </p:spPr>
        <p:txBody>
          <a:bodyPr wrap="square" rtlCol="0">
            <a:spAutoFit/>
          </a:bodyPr>
          <a:lstStyle/>
          <a:p>
            <a:r>
              <a:rPr lang="en-US" sz="2200" b="1" dirty="0" smtClean="0">
                <a:solidFill>
                  <a:srgbClr val="FFFF00"/>
                </a:solidFill>
                <a:latin typeface="Times New Roman" charset="0"/>
                <a:ea typeface="Times New Roman" charset="0"/>
                <a:cs typeface="Times New Roman" charset="0"/>
              </a:rPr>
              <a:t>This is </a:t>
            </a:r>
            <a:r>
              <a:rPr lang="en-US" sz="2200" b="1" smtClean="0">
                <a:solidFill>
                  <a:srgbClr val="FFFF00"/>
                </a:solidFill>
                <a:latin typeface="Times New Roman" charset="0"/>
                <a:ea typeface="Times New Roman" charset="0"/>
                <a:cs typeface="Times New Roman" charset="0"/>
              </a:rPr>
              <a:t>the Principal:</a:t>
            </a:r>
            <a:endParaRPr lang="en-AU" sz="2200" b="1" dirty="0" smtClean="0">
              <a:solidFill>
                <a:srgbClr val="FFFF00"/>
              </a:solidFill>
              <a:latin typeface="Times New Roman" charset="0"/>
              <a:ea typeface="Times New Roman" charset="0"/>
              <a:cs typeface="Times New Roman" charset="0"/>
            </a:endParaRPr>
          </a:p>
        </p:txBody>
      </p:sp>
      <p:sp>
        <p:nvSpPr>
          <p:cNvPr id="19" name="TextBox 18"/>
          <p:cNvSpPr txBox="1"/>
          <p:nvPr/>
        </p:nvSpPr>
        <p:spPr>
          <a:xfrm>
            <a:off x="15597" y="4817617"/>
            <a:ext cx="9128403" cy="430887"/>
          </a:xfrm>
          <a:prstGeom prst="rect">
            <a:avLst/>
          </a:prstGeom>
          <a:noFill/>
          <a:ln w="15875">
            <a:noFill/>
          </a:ln>
        </p:spPr>
        <p:txBody>
          <a:bodyPr wrap="square" rtlCol="0">
            <a:spAutoFit/>
          </a:bodyPr>
          <a:lstStyle/>
          <a:p>
            <a:r>
              <a:rPr lang="en-US" sz="2200" b="1" dirty="0" smtClean="0">
                <a:solidFill>
                  <a:srgbClr val="FFFF00"/>
                </a:solidFill>
                <a:latin typeface="Times New Roman" charset="0"/>
                <a:ea typeface="Times New Roman" charset="0"/>
                <a:cs typeface="Times New Roman" charset="0"/>
              </a:rPr>
              <a:t>The exceptions:</a:t>
            </a:r>
            <a:endParaRPr lang="en-AU" sz="2200" b="1" dirty="0" smtClean="0">
              <a:solidFill>
                <a:srgbClr val="FFFF00"/>
              </a:solidFill>
              <a:latin typeface="Times New Roman" charset="0"/>
              <a:ea typeface="Times New Roman" charset="0"/>
              <a:cs typeface="Times New Roman" charset="0"/>
            </a:endParaRPr>
          </a:p>
        </p:txBody>
      </p:sp>
      <p:sp>
        <p:nvSpPr>
          <p:cNvPr id="20" name="TextBox 19"/>
          <p:cNvSpPr txBox="1"/>
          <p:nvPr/>
        </p:nvSpPr>
        <p:spPr>
          <a:xfrm>
            <a:off x="-14482" y="5161756"/>
            <a:ext cx="9128403" cy="430887"/>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God’s grace to allow divorce &amp; remarriage – a mercy for brokenness</a:t>
            </a:r>
          </a:p>
        </p:txBody>
      </p:sp>
    </p:spTree>
    <p:extLst>
      <p:ext uri="{BB962C8B-B14F-4D97-AF65-F5344CB8AC3E}">
        <p14:creationId xmlns:p14="http://schemas.microsoft.com/office/powerpoint/2010/main" val="580723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P spid="19" grpId="0"/>
      <p:bldP spid="2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0"/>
            <a:ext cx="9107997" cy="477054"/>
          </a:xfrm>
          <a:prstGeom prst="rect">
            <a:avLst/>
          </a:prstGeom>
          <a:noFill/>
          <a:ln w="22225">
            <a:noFill/>
          </a:ln>
        </p:spPr>
        <p:txBody>
          <a:bodyPr wrap="square" rtlCol="0">
            <a:spAutoFit/>
          </a:bodyPr>
          <a:lstStyle/>
          <a:p>
            <a:r>
              <a:rPr lang="en-US" sz="2500" spc="60" dirty="0" smtClean="0">
                <a:solidFill>
                  <a:srgbClr val="FFFF00"/>
                </a:solidFill>
                <a:latin typeface="Times New Roman" charset="0"/>
                <a:ea typeface="Times New Roman" charset="0"/>
                <a:cs typeface="Times New Roman" charset="0"/>
              </a:rPr>
              <a:t>1.  To the unmarried &amp; widowed (all unmarried people)</a:t>
            </a:r>
            <a:endParaRPr lang="en-AU" sz="2500" spc="60" dirty="0" smtClean="0">
              <a:solidFill>
                <a:srgbClr val="FFFF00"/>
              </a:solidFill>
              <a:latin typeface="Times New Roman" charset="0"/>
              <a:ea typeface="Times New Roman" charset="0"/>
              <a:cs typeface="Times New Roman" charset="0"/>
            </a:endParaRPr>
          </a:p>
        </p:txBody>
      </p:sp>
      <p:sp>
        <p:nvSpPr>
          <p:cNvPr id="7" name="TextBox 6"/>
          <p:cNvSpPr txBox="1"/>
          <p:nvPr/>
        </p:nvSpPr>
        <p:spPr>
          <a:xfrm>
            <a:off x="-53249" y="890245"/>
            <a:ext cx="9124461" cy="477054"/>
          </a:xfrm>
          <a:prstGeom prst="rect">
            <a:avLst/>
          </a:prstGeom>
          <a:noFill/>
          <a:ln w="15875">
            <a:noFill/>
          </a:ln>
        </p:spPr>
        <p:txBody>
          <a:bodyPr wrap="square" rtlCol="0">
            <a:spAutoFit/>
          </a:bodyPr>
          <a:lstStyle/>
          <a:p>
            <a:r>
              <a:rPr lang="en-US" sz="2500" dirty="0" smtClean="0">
                <a:solidFill>
                  <a:srgbClr val="FFFF00"/>
                </a:solidFill>
                <a:latin typeface="Times New Roman" charset="0"/>
                <a:ea typeface="Times New Roman" charset="0"/>
                <a:cs typeface="Times New Roman" charset="0"/>
              </a:rPr>
              <a:t>2.  To married Christian couples (Both are Christians)</a:t>
            </a:r>
            <a:endParaRPr lang="en-AU" sz="2500" dirty="0" smtClean="0">
              <a:solidFill>
                <a:srgbClr val="FFFF00"/>
              </a:solidFill>
              <a:latin typeface="Times New Roman" charset="0"/>
              <a:ea typeface="Times New Roman" charset="0"/>
              <a:cs typeface="Times New Roman" charset="0"/>
            </a:endParaRPr>
          </a:p>
        </p:txBody>
      </p:sp>
      <p:sp>
        <p:nvSpPr>
          <p:cNvPr id="10" name="TextBox 9"/>
          <p:cNvSpPr txBox="1"/>
          <p:nvPr/>
        </p:nvSpPr>
        <p:spPr>
          <a:xfrm>
            <a:off x="-20632" y="3854984"/>
            <a:ext cx="9124461" cy="477054"/>
          </a:xfrm>
          <a:prstGeom prst="rect">
            <a:avLst/>
          </a:prstGeom>
          <a:noFill/>
          <a:ln w="15875">
            <a:noFill/>
          </a:ln>
        </p:spPr>
        <p:txBody>
          <a:bodyPr wrap="square" rtlCol="0">
            <a:spAutoFit/>
          </a:bodyPr>
          <a:lstStyle/>
          <a:p>
            <a:r>
              <a:rPr lang="en-US" sz="2500" dirty="0" smtClean="0">
                <a:solidFill>
                  <a:srgbClr val="FFFF00"/>
                </a:solidFill>
                <a:latin typeface="Times New Roman" charset="0"/>
                <a:ea typeface="Times New Roman" charset="0"/>
                <a:cs typeface="Times New Roman" charset="0"/>
              </a:rPr>
              <a:t>3.  To Christians who are married to an unbeliever</a:t>
            </a:r>
            <a:endParaRPr lang="en-AU" sz="2500" dirty="0" smtClean="0">
              <a:solidFill>
                <a:srgbClr val="FFFF00"/>
              </a:solidFill>
              <a:latin typeface="Times New Roman" charset="0"/>
              <a:ea typeface="Times New Roman" charset="0"/>
              <a:cs typeface="Times New Roman" charset="0"/>
            </a:endParaRPr>
          </a:p>
        </p:txBody>
      </p:sp>
      <p:sp>
        <p:nvSpPr>
          <p:cNvPr id="13" name="TextBox 12"/>
          <p:cNvSpPr txBox="1"/>
          <p:nvPr/>
        </p:nvSpPr>
        <p:spPr>
          <a:xfrm>
            <a:off x="-8234" y="298929"/>
            <a:ext cx="9068667" cy="769441"/>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Good to remain unmarried, b</a:t>
            </a:r>
            <a:r>
              <a:rPr lang="en-US" sz="2200" dirty="0" smtClean="0">
                <a:solidFill>
                  <a:schemeClr val="bg1"/>
                </a:solidFill>
                <a:latin typeface="Times New Roman" charset="0"/>
                <a:ea typeface="Times New Roman" charset="0"/>
                <a:cs typeface="Times New Roman" charset="0"/>
              </a:rPr>
              <a:t>ut if you crave what should only be expressed in marriage, you probably don’t have the gift of singleness.  Able to marry.</a:t>
            </a:r>
            <a:endParaRPr lang="en-US" sz="2200" dirty="0" smtClean="0">
              <a:solidFill>
                <a:schemeClr val="bg1"/>
              </a:solidFill>
              <a:latin typeface="Times New Roman" charset="0"/>
              <a:ea typeface="Times New Roman" charset="0"/>
              <a:cs typeface="Times New Roman" charset="0"/>
            </a:endParaRPr>
          </a:p>
        </p:txBody>
      </p:sp>
      <p:sp>
        <p:nvSpPr>
          <p:cNvPr id="8" name="TextBox 7"/>
          <p:cNvSpPr txBox="1"/>
          <p:nvPr/>
        </p:nvSpPr>
        <p:spPr>
          <a:xfrm>
            <a:off x="-11392" y="1226492"/>
            <a:ext cx="9068667" cy="1107996"/>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God’s plan for marriage is a life-long union between a man and a woman</a:t>
            </a:r>
            <a:endParaRPr lang="en-US" sz="2200" dirty="0">
              <a:solidFill>
                <a:schemeClr val="bg1"/>
              </a:solidFill>
              <a:latin typeface="Times New Roman" charset="0"/>
              <a:ea typeface="Times New Roman" charset="0"/>
              <a:cs typeface="Times New Roman" charset="0"/>
            </a:endParaRP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It is </a:t>
            </a:r>
            <a:r>
              <a:rPr lang="en-US" sz="2200" b="1" dirty="0" smtClean="0">
                <a:solidFill>
                  <a:schemeClr val="bg1"/>
                </a:solidFill>
                <a:latin typeface="Times New Roman" charset="0"/>
                <a:ea typeface="Times New Roman" charset="0"/>
                <a:cs typeface="Times New Roman" charset="0"/>
              </a:rPr>
              <a:t>possible</a:t>
            </a:r>
            <a:r>
              <a:rPr lang="en-US" sz="2200" dirty="0" smtClean="0">
                <a:solidFill>
                  <a:schemeClr val="bg1"/>
                </a:solidFill>
                <a:latin typeface="Times New Roman" charset="0"/>
                <a:ea typeface="Times New Roman" charset="0"/>
                <a:cs typeface="Times New Roman" charset="0"/>
              </a:rPr>
              <a:t> to dissolve a marriage, but it should NOT be</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When trouble </a:t>
            </a:r>
            <a:r>
              <a:rPr lang="mr-IN" sz="2200" dirty="0" smtClean="0">
                <a:solidFill>
                  <a:schemeClr val="bg1"/>
                </a:solidFill>
                <a:latin typeface="Times New Roman" charset="0"/>
                <a:ea typeface="Times New Roman" charset="0"/>
                <a:cs typeface="Times New Roman" charset="0"/>
              </a:rPr>
              <a:t>–</a:t>
            </a:r>
            <a:r>
              <a:rPr lang="en-US" sz="2200" dirty="0" smtClean="0">
                <a:solidFill>
                  <a:schemeClr val="bg1"/>
                </a:solidFill>
                <a:latin typeface="Times New Roman" charset="0"/>
                <a:ea typeface="Times New Roman" charset="0"/>
                <a:cs typeface="Times New Roman" charset="0"/>
              </a:rPr>
              <a:t> Reconcile (Repentance;  Forgiveness;  healing;  restoration) </a:t>
            </a:r>
            <a:endParaRPr lang="en-US" sz="2200" dirty="0" smtClean="0">
              <a:solidFill>
                <a:schemeClr val="bg1"/>
              </a:solidFill>
              <a:latin typeface="Times New Roman" charset="0"/>
              <a:ea typeface="Times New Roman" charset="0"/>
              <a:cs typeface="Times New Roman" charset="0"/>
            </a:endParaRPr>
          </a:p>
        </p:txBody>
      </p:sp>
      <p:sp>
        <p:nvSpPr>
          <p:cNvPr id="11" name="TextBox 10"/>
          <p:cNvSpPr txBox="1"/>
          <p:nvPr/>
        </p:nvSpPr>
        <p:spPr>
          <a:xfrm>
            <a:off x="-9776" y="2482363"/>
            <a:ext cx="9128403" cy="769441"/>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We should view our own marriages as “unbreakable”</a:t>
            </a:r>
            <a:endParaRPr lang="en-AU" sz="2200" dirty="0">
              <a:solidFill>
                <a:schemeClr val="bg1"/>
              </a:solidFill>
              <a:latin typeface="Times New Roman" charset="0"/>
              <a:ea typeface="Times New Roman" charset="0"/>
              <a:cs typeface="Times New Roman" charset="0"/>
            </a:endParaRPr>
          </a:p>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Marital reconciliation models the relationship between Christ and Church</a:t>
            </a:r>
            <a:endParaRPr lang="en-US" sz="2200" dirty="0" smtClean="0">
              <a:solidFill>
                <a:schemeClr val="bg1"/>
              </a:solidFill>
              <a:latin typeface="Times New Roman" charset="0"/>
              <a:ea typeface="Times New Roman" charset="0"/>
              <a:cs typeface="Times New Roman" charset="0"/>
            </a:endParaRPr>
          </a:p>
        </p:txBody>
      </p:sp>
      <p:sp>
        <p:nvSpPr>
          <p:cNvPr id="12" name="TextBox 11"/>
          <p:cNvSpPr txBox="1"/>
          <p:nvPr/>
        </p:nvSpPr>
        <p:spPr>
          <a:xfrm>
            <a:off x="-20406" y="2164045"/>
            <a:ext cx="9128403" cy="430887"/>
          </a:xfrm>
          <a:prstGeom prst="rect">
            <a:avLst/>
          </a:prstGeom>
          <a:noFill/>
          <a:ln w="15875">
            <a:noFill/>
          </a:ln>
        </p:spPr>
        <p:txBody>
          <a:bodyPr wrap="square" rtlCol="0">
            <a:spAutoFit/>
          </a:bodyPr>
          <a:lstStyle/>
          <a:p>
            <a:r>
              <a:rPr lang="en-US" sz="2200" b="1" dirty="0" smtClean="0">
                <a:solidFill>
                  <a:srgbClr val="FFFF00"/>
                </a:solidFill>
                <a:latin typeface="Times New Roman" charset="0"/>
                <a:ea typeface="Times New Roman" charset="0"/>
                <a:cs typeface="Times New Roman" charset="0"/>
              </a:rPr>
              <a:t>This is </a:t>
            </a:r>
            <a:r>
              <a:rPr lang="en-US" sz="2200" b="1" smtClean="0">
                <a:solidFill>
                  <a:srgbClr val="FFFF00"/>
                </a:solidFill>
                <a:latin typeface="Times New Roman" charset="0"/>
                <a:ea typeface="Times New Roman" charset="0"/>
                <a:cs typeface="Times New Roman" charset="0"/>
              </a:rPr>
              <a:t>the Principal:</a:t>
            </a:r>
            <a:endParaRPr lang="en-AU" sz="2200" b="1" dirty="0" smtClean="0">
              <a:solidFill>
                <a:srgbClr val="FFFF00"/>
              </a:solidFill>
              <a:latin typeface="Times New Roman" charset="0"/>
              <a:ea typeface="Times New Roman" charset="0"/>
              <a:cs typeface="Times New Roman" charset="0"/>
            </a:endParaRPr>
          </a:p>
        </p:txBody>
      </p:sp>
      <p:sp>
        <p:nvSpPr>
          <p:cNvPr id="14" name="TextBox 13"/>
          <p:cNvSpPr txBox="1"/>
          <p:nvPr/>
        </p:nvSpPr>
        <p:spPr>
          <a:xfrm>
            <a:off x="-9534" y="3146336"/>
            <a:ext cx="9128403" cy="430887"/>
          </a:xfrm>
          <a:prstGeom prst="rect">
            <a:avLst/>
          </a:prstGeom>
          <a:noFill/>
          <a:ln w="15875">
            <a:noFill/>
          </a:ln>
        </p:spPr>
        <p:txBody>
          <a:bodyPr wrap="square" rtlCol="0">
            <a:spAutoFit/>
          </a:bodyPr>
          <a:lstStyle/>
          <a:p>
            <a:r>
              <a:rPr lang="en-US" sz="2200" b="1" dirty="0" smtClean="0">
                <a:solidFill>
                  <a:srgbClr val="FFFF00"/>
                </a:solidFill>
                <a:latin typeface="Times New Roman" charset="0"/>
                <a:ea typeface="Times New Roman" charset="0"/>
                <a:cs typeface="Times New Roman" charset="0"/>
              </a:rPr>
              <a:t>The exceptions: </a:t>
            </a:r>
            <a:r>
              <a:rPr lang="en-US" sz="2200" dirty="0" smtClean="0">
                <a:solidFill>
                  <a:srgbClr val="FFFF00"/>
                </a:solidFill>
                <a:latin typeface="Times New Roman" charset="0"/>
                <a:ea typeface="Times New Roman" charset="0"/>
                <a:cs typeface="Times New Roman" charset="0"/>
              </a:rPr>
              <a:t>(in cases of sexual immorality and desertion) </a:t>
            </a:r>
            <a:r>
              <a:rPr lang="en-US" dirty="0" smtClean="0">
                <a:solidFill>
                  <a:srgbClr val="FFFF00"/>
                </a:solidFill>
                <a:latin typeface="Times New Roman" charset="0"/>
                <a:ea typeface="Times New Roman" charset="0"/>
                <a:cs typeface="Times New Roman" charset="0"/>
              </a:rPr>
              <a:t>(unrepentant abuse)</a:t>
            </a:r>
            <a:endParaRPr lang="en-AU" dirty="0" smtClean="0">
              <a:solidFill>
                <a:srgbClr val="FFFF00"/>
              </a:solidFill>
              <a:latin typeface="Times New Roman" charset="0"/>
              <a:ea typeface="Times New Roman" charset="0"/>
              <a:cs typeface="Times New Roman" charset="0"/>
            </a:endParaRPr>
          </a:p>
        </p:txBody>
      </p:sp>
      <p:sp>
        <p:nvSpPr>
          <p:cNvPr id="15" name="TextBox 14"/>
          <p:cNvSpPr txBox="1"/>
          <p:nvPr/>
        </p:nvSpPr>
        <p:spPr>
          <a:xfrm>
            <a:off x="-39613" y="3490475"/>
            <a:ext cx="9128403" cy="430887"/>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God’s grace to allow divorce &amp; remarriage – a mercy for brokenness</a:t>
            </a:r>
          </a:p>
        </p:txBody>
      </p:sp>
      <p:sp>
        <p:nvSpPr>
          <p:cNvPr id="17" name="TextBox 16"/>
          <p:cNvSpPr txBox="1"/>
          <p:nvPr/>
        </p:nvSpPr>
        <p:spPr>
          <a:xfrm>
            <a:off x="-41261" y="4214252"/>
            <a:ext cx="9128403" cy="1446550"/>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If your spouse is willing to live with you, do not divorce</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You and your children are not defiled by them</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If they are not willing to live with you, you are not “enslaved”</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Most natural meaning “free to remarry”</a:t>
            </a:r>
          </a:p>
        </p:txBody>
      </p:sp>
    </p:spTree>
    <p:extLst>
      <p:ext uri="{BB962C8B-B14F-4D97-AF65-F5344CB8AC3E}">
        <p14:creationId xmlns:p14="http://schemas.microsoft.com/office/powerpoint/2010/main" val="2055332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0"/>
            <a:ext cx="9107997" cy="477054"/>
          </a:xfrm>
          <a:prstGeom prst="rect">
            <a:avLst/>
          </a:prstGeom>
          <a:noFill/>
          <a:ln w="22225">
            <a:noFill/>
          </a:ln>
        </p:spPr>
        <p:txBody>
          <a:bodyPr wrap="square" rtlCol="0">
            <a:spAutoFit/>
          </a:bodyPr>
          <a:lstStyle/>
          <a:p>
            <a:r>
              <a:rPr lang="en-US" sz="2500" u="sng" spc="60" dirty="0" smtClean="0">
                <a:solidFill>
                  <a:srgbClr val="FFFF00"/>
                </a:solidFill>
                <a:latin typeface="Times New Roman" charset="0"/>
                <a:ea typeface="Times New Roman" charset="0"/>
                <a:cs typeface="Times New Roman" charset="0"/>
              </a:rPr>
              <a:t>Divorce &amp; Remarriage remains a debatable issue in the church</a:t>
            </a:r>
            <a:endParaRPr lang="en-AU" sz="2500" u="sng" spc="60" dirty="0" smtClean="0">
              <a:solidFill>
                <a:srgbClr val="FFFF00"/>
              </a:solidFill>
              <a:latin typeface="Times New Roman" charset="0"/>
              <a:ea typeface="Times New Roman" charset="0"/>
              <a:cs typeface="Times New Roman" charset="0"/>
            </a:endParaRPr>
          </a:p>
        </p:txBody>
      </p:sp>
      <p:sp>
        <p:nvSpPr>
          <p:cNvPr id="10" name="TextBox 9"/>
          <p:cNvSpPr txBox="1"/>
          <p:nvPr/>
        </p:nvSpPr>
        <p:spPr>
          <a:xfrm>
            <a:off x="-16464" y="553244"/>
            <a:ext cx="9124461" cy="769441"/>
          </a:xfrm>
          <a:prstGeom prst="rect">
            <a:avLst/>
          </a:prstGeom>
          <a:noFill/>
          <a:ln w="15875">
            <a:noFill/>
          </a:ln>
        </p:spPr>
        <p:txBody>
          <a:bodyPr wrap="square" rtlCol="0">
            <a:spAutoFit/>
          </a:bodyPr>
          <a:lstStyle/>
          <a:p>
            <a:r>
              <a:rPr lang="en-US" sz="2200" dirty="0" smtClean="0">
                <a:solidFill>
                  <a:srgbClr val="FFFF00"/>
                </a:solidFill>
                <a:latin typeface="Times New Roman" charset="0"/>
                <a:ea typeface="Times New Roman" charset="0"/>
                <a:cs typeface="Times New Roman" charset="0"/>
              </a:rPr>
              <a:t>“Marriage is not to be broken” is the principal, </a:t>
            </a:r>
            <a:br>
              <a:rPr lang="en-US" sz="2200" dirty="0" smtClean="0">
                <a:solidFill>
                  <a:srgbClr val="FFFF00"/>
                </a:solidFill>
                <a:latin typeface="Times New Roman" charset="0"/>
                <a:ea typeface="Times New Roman" charset="0"/>
                <a:cs typeface="Times New Roman" charset="0"/>
              </a:rPr>
            </a:br>
            <a:r>
              <a:rPr lang="en-US" sz="2200" dirty="0" smtClean="0">
                <a:solidFill>
                  <a:srgbClr val="FFFF00"/>
                </a:solidFill>
                <a:latin typeface="Times New Roman" charset="0"/>
                <a:ea typeface="Times New Roman" charset="0"/>
                <a:cs typeface="Times New Roman" charset="0"/>
              </a:rPr>
              <a:t>God’s grace allows divorce &amp; therefore remarriage in some cases:</a:t>
            </a:r>
            <a:endParaRPr lang="en-AU" sz="2200" dirty="0" smtClean="0">
              <a:solidFill>
                <a:srgbClr val="FFFF00"/>
              </a:solidFill>
              <a:latin typeface="Times New Roman" charset="0"/>
              <a:ea typeface="Times New Roman" charset="0"/>
              <a:cs typeface="Times New Roman" charset="0"/>
            </a:endParaRPr>
          </a:p>
        </p:txBody>
      </p:sp>
      <p:sp>
        <p:nvSpPr>
          <p:cNvPr id="5" name="TextBox 4"/>
          <p:cNvSpPr txBox="1"/>
          <p:nvPr/>
        </p:nvSpPr>
        <p:spPr>
          <a:xfrm>
            <a:off x="1087224" y="1246322"/>
            <a:ext cx="5832648" cy="1446550"/>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Most evangelical bible scholars</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The Reformers</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Most reformed churches</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Most evangelical (bible believing) churches</a:t>
            </a:r>
            <a:endParaRPr lang="en-US" sz="2200" dirty="0" smtClean="0">
              <a:solidFill>
                <a:schemeClr val="bg1"/>
              </a:solidFill>
              <a:latin typeface="Times New Roman" charset="0"/>
              <a:ea typeface="Times New Roman" charset="0"/>
              <a:cs typeface="Times New Roman" charset="0"/>
            </a:endParaRPr>
          </a:p>
        </p:txBody>
      </p:sp>
      <p:sp>
        <p:nvSpPr>
          <p:cNvPr id="6" name="TextBox 5"/>
          <p:cNvSpPr txBox="1"/>
          <p:nvPr/>
        </p:nvSpPr>
        <p:spPr>
          <a:xfrm>
            <a:off x="-16464" y="2641476"/>
            <a:ext cx="9124461" cy="769441"/>
          </a:xfrm>
          <a:prstGeom prst="rect">
            <a:avLst/>
          </a:prstGeom>
          <a:noFill/>
          <a:ln w="15875">
            <a:noFill/>
          </a:ln>
        </p:spPr>
        <p:txBody>
          <a:bodyPr wrap="square" rtlCol="0">
            <a:spAutoFit/>
          </a:bodyPr>
          <a:lstStyle/>
          <a:p>
            <a:r>
              <a:rPr lang="en-US" sz="2200" dirty="0" smtClean="0">
                <a:solidFill>
                  <a:srgbClr val="FFFF00"/>
                </a:solidFill>
                <a:latin typeface="Times New Roman" charset="0"/>
                <a:ea typeface="Times New Roman" charset="0"/>
                <a:cs typeface="Times New Roman" charset="0"/>
              </a:rPr>
              <a:t>“Marriage can never be broken” </a:t>
            </a:r>
            <a:r>
              <a:rPr lang="mr-IN" sz="2200" dirty="0" smtClean="0">
                <a:solidFill>
                  <a:srgbClr val="FFFF00"/>
                </a:solidFill>
                <a:latin typeface="Times New Roman" charset="0"/>
                <a:ea typeface="Times New Roman" charset="0"/>
                <a:cs typeface="Times New Roman" charset="0"/>
              </a:rPr>
              <a:t>–</a:t>
            </a:r>
            <a:r>
              <a:rPr lang="en-US" sz="2200" dirty="0" smtClean="0">
                <a:solidFill>
                  <a:srgbClr val="FFFF00"/>
                </a:solidFill>
                <a:latin typeface="Times New Roman" charset="0"/>
                <a:ea typeface="Times New Roman" charset="0"/>
                <a:cs typeface="Times New Roman" charset="0"/>
              </a:rPr>
              <a:t> an unbreakable fact, </a:t>
            </a:r>
            <a:br>
              <a:rPr lang="en-US" sz="2200" dirty="0" smtClean="0">
                <a:solidFill>
                  <a:srgbClr val="FFFF00"/>
                </a:solidFill>
                <a:latin typeface="Times New Roman" charset="0"/>
                <a:ea typeface="Times New Roman" charset="0"/>
                <a:cs typeface="Times New Roman" charset="0"/>
              </a:rPr>
            </a:br>
            <a:r>
              <a:rPr lang="en-US" sz="2200" dirty="0" smtClean="0">
                <a:solidFill>
                  <a:srgbClr val="FFFF00"/>
                </a:solidFill>
                <a:latin typeface="Times New Roman" charset="0"/>
                <a:ea typeface="Times New Roman" charset="0"/>
                <a:cs typeface="Times New Roman" charset="0"/>
              </a:rPr>
              <a:t>therefore any remarriage = adultery:</a:t>
            </a:r>
            <a:endParaRPr lang="en-AU" sz="2200" dirty="0" smtClean="0">
              <a:solidFill>
                <a:srgbClr val="FFFF00"/>
              </a:solidFill>
              <a:latin typeface="Times New Roman" charset="0"/>
              <a:ea typeface="Times New Roman" charset="0"/>
              <a:cs typeface="Times New Roman" charset="0"/>
            </a:endParaRPr>
          </a:p>
        </p:txBody>
      </p:sp>
      <p:sp>
        <p:nvSpPr>
          <p:cNvPr id="8" name="TextBox 7"/>
          <p:cNvSpPr txBox="1"/>
          <p:nvPr/>
        </p:nvSpPr>
        <p:spPr>
          <a:xfrm>
            <a:off x="1087224" y="3334554"/>
            <a:ext cx="5832648" cy="1446550"/>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A few evangelical bible scholars</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A few </a:t>
            </a:r>
            <a:r>
              <a:rPr lang="en-US" sz="2200" dirty="0" smtClean="0">
                <a:solidFill>
                  <a:schemeClr val="bg1"/>
                </a:solidFill>
                <a:latin typeface="Times New Roman" charset="0"/>
                <a:ea typeface="Times New Roman" charset="0"/>
                <a:cs typeface="Times New Roman" charset="0"/>
              </a:rPr>
              <a:t>reformed churches</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Some evangelical (bible believing) churches</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Roman Catholic </a:t>
            </a:r>
            <a:endParaRPr lang="en-US" sz="2200" dirty="0" smtClean="0">
              <a:solidFill>
                <a:schemeClr val="bg1"/>
              </a:solidFill>
              <a:latin typeface="Times New Roman" charset="0"/>
              <a:ea typeface="Times New Roman" charset="0"/>
              <a:cs typeface="Times New Roman" charset="0"/>
            </a:endParaRPr>
          </a:p>
        </p:txBody>
      </p:sp>
      <p:sp>
        <p:nvSpPr>
          <p:cNvPr id="9" name="TextBox 8"/>
          <p:cNvSpPr txBox="1"/>
          <p:nvPr/>
        </p:nvSpPr>
        <p:spPr>
          <a:xfrm>
            <a:off x="36003" y="4845326"/>
            <a:ext cx="9107997" cy="861774"/>
          </a:xfrm>
          <a:prstGeom prst="rect">
            <a:avLst/>
          </a:prstGeom>
          <a:noFill/>
          <a:ln w="22225">
            <a:noFill/>
          </a:ln>
        </p:spPr>
        <p:txBody>
          <a:bodyPr wrap="square" rtlCol="0">
            <a:spAutoFit/>
          </a:bodyPr>
          <a:lstStyle/>
          <a:p>
            <a:pPr algn="ctr"/>
            <a:r>
              <a:rPr lang="en-US" sz="2500" spc="60" dirty="0" smtClean="0">
                <a:solidFill>
                  <a:srgbClr val="FFFF00"/>
                </a:solidFill>
                <a:latin typeface="Times New Roman" charset="0"/>
                <a:ea typeface="Times New Roman" charset="0"/>
                <a:cs typeface="Times New Roman" charset="0"/>
              </a:rPr>
              <a:t>Let us not judge those who hold a different position to us</a:t>
            </a:r>
          </a:p>
          <a:p>
            <a:pPr algn="ctr"/>
            <a:r>
              <a:rPr lang="en-US" sz="2500" spc="60" dirty="0" smtClean="0">
                <a:solidFill>
                  <a:srgbClr val="FFFF00"/>
                </a:solidFill>
                <a:latin typeface="Times New Roman" charset="0"/>
                <a:ea typeface="Times New Roman" charset="0"/>
                <a:cs typeface="Times New Roman" charset="0"/>
              </a:rPr>
              <a:t>Let us not judge those who have suffered brokenness of divorce</a:t>
            </a:r>
            <a:endParaRPr lang="en-AU" sz="2500" spc="60" dirty="0" smtClean="0">
              <a:solidFill>
                <a:srgbClr val="FFFF00"/>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9724014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16758"/>
          </a:xfrm>
          <a:prstGeom prst="rect">
            <a:avLst/>
          </a:prstGeom>
          <a:noFill/>
          <a:ln w="9525">
            <a:noFill/>
            <a:miter lim="800000"/>
            <a:headEnd/>
            <a:tailEnd/>
          </a:ln>
        </p:spPr>
        <p:txBody>
          <a:bodyPr wrap="square">
            <a:prstTxWarp prst="textNoShape">
              <a:avLst/>
            </a:prstTxWarp>
            <a:spAutoFit/>
          </a:bodyPr>
          <a:lstStyle/>
          <a:p>
            <a:pPr>
              <a:spcAft>
                <a:spcPts val="0"/>
              </a:spcAft>
            </a:pPr>
            <a:r>
              <a:rPr lang="en-AU" sz="3200" b="1" dirty="0">
                <a:solidFill>
                  <a:schemeClr val="bg1"/>
                </a:solidFill>
                <a:latin typeface="Times New Roman" charset="0"/>
                <a:ea typeface="Times New Roman" charset="0"/>
                <a:cs typeface="Times New Roman" charset="0"/>
              </a:rPr>
              <a:t>7 </a:t>
            </a:r>
            <a:r>
              <a:rPr lang="en-AU" sz="3200" dirty="0">
                <a:solidFill>
                  <a:schemeClr val="bg1"/>
                </a:solidFill>
                <a:latin typeface="Times New Roman" charset="0"/>
                <a:ea typeface="Times New Roman" charset="0"/>
                <a:cs typeface="Times New Roman" charset="0"/>
              </a:rPr>
              <a:t>Now concerning the matters about which you wrote:  “It is good for a man not to have sexual relations with a woman.”  </a:t>
            </a:r>
            <a:r>
              <a:rPr lang="en-AU" sz="3200" b="1" baseline="30000" dirty="0">
                <a:solidFill>
                  <a:schemeClr val="bg1"/>
                </a:solidFill>
                <a:latin typeface="Times New Roman" charset="0"/>
                <a:ea typeface="Times New Roman" charset="0"/>
                <a:cs typeface="Times New Roman" charset="0"/>
              </a:rPr>
              <a:t>2 </a:t>
            </a:r>
            <a:r>
              <a:rPr lang="en-AU" sz="3200" dirty="0">
                <a:solidFill>
                  <a:schemeClr val="bg1"/>
                </a:solidFill>
                <a:latin typeface="Times New Roman" charset="0"/>
                <a:ea typeface="Times New Roman" charset="0"/>
                <a:cs typeface="Times New Roman" charset="0"/>
              </a:rPr>
              <a:t>But because of the temptation to sexual immorality, each man should have his own wife and each woman her own husband.  </a:t>
            </a:r>
            <a:r>
              <a:rPr lang="en-AU" sz="3200" b="1" baseline="30000" dirty="0">
                <a:solidFill>
                  <a:schemeClr val="bg1"/>
                </a:solidFill>
                <a:latin typeface="Times New Roman" charset="0"/>
                <a:ea typeface="Times New Roman" charset="0"/>
                <a:cs typeface="Times New Roman" charset="0"/>
              </a:rPr>
              <a:t>3 </a:t>
            </a:r>
            <a:r>
              <a:rPr lang="en-AU" sz="3200" dirty="0">
                <a:solidFill>
                  <a:schemeClr val="bg1"/>
                </a:solidFill>
                <a:latin typeface="Times New Roman" charset="0"/>
                <a:ea typeface="Times New Roman" charset="0"/>
                <a:cs typeface="Times New Roman" charset="0"/>
              </a:rPr>
              <a:t>The husband should give to his wife her conjugal rights, and likewise the wife to her husband.  </a:t>
            </a:r>
            <a:r>
              <a:rPr lang="en-AU" sz="3200" b="1" baseline="30000" dirty="0">
                <a:solidFill>
                  <a:schemeClr val="bg1"/>
                </a:solidFill>
                <a:latin typeface="Times New Roman" charset="0"/>
                <a:ea typeface="Times New Roman" charset="0"/>
                <a:cs typeface="Times New Roman" charset="0"/>
              </a:rPr>
              <a:t>4 </a:t>
            </a:r>
            <a:r>
              <a:rPr lang="en-AU" sz="3200" dirty="0">
                <a:solidFill>
                  <a:schemeClr val="bg1"/>
                </a:solidFill>
                <a:latin typeface="Times New Roman" charset="0"/>
                <a:ea typeface="Times New Roman" charset="0"/>
                <a:cs typeface="Times New Roman" charset="0"/>
              </a:rPr>
              <a:t>For the wife does not have authority over her own body, but the husband does.  Likewise the husband does not have authority over his own body, but the wife does. </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9097680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459956"/>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3200" b="1" baseline="30000" dirty="0">
                <a:solidFill>
                  <a:schemeClr val="bg1"/>
                </a:solidFill>
                <a:latin typeface="Times New Roman" charset="0"/>
                <a:ea typeface="Times New Roman" charset="0"/>
                <a:cs typeface="Times New Roman" charset="0"/>
              </a:rPr>
              <a:t>5 </a:t>
            </a:r>
            <a:r>
              <a:rPr lang="en-AU" sz="3200" dirty="0">
                <a:solidFill>
                  <a:schemeClr val="bg1"/>
                </a:solidFill>
                <a:latin typeface="Times New Roman" charset="0"/>
                <a:ea typeface="Times New Roman" charset="0"/>
                <a:cs typeface="Times New Roman" charset="0"/>
              </a:rPr>
              <a:t>Do not deprive one another, except perhaps by agreement for a limited time, that you may devote yourselves to prayer; but then come together again, so that Satan may not tempt you because of your lack of self-control. </a:t>
            </a:r>
            <a:endParaRPr lang="en-GB" sz="3200" dirty="0">
              <a:solidFill>
                <a:schemeClr val="bg1"/>
              </a:solidFill>
              <a:latin typeface="Times New Roman" charset="0"/>
              <a:ea typeface="Times New Roman" charset="0"/>
              <a:cs typeface="Times New Roman" charset="0"/>
            </a:endParaRPr>
          </a:p>
          <a:p>
            <a:pPr>
              <a:lnSpc>
                <a:spcPct val="115000"/>
              </a:lnSpc>
              <a:spcAft>
                <a:spcPts val="0"/>
              </a:spcAft>
            </a:pPr>
            <a:r>
              <a:rPr lang="en-AU" sz="3200" dirty="0">
                <a:solidFill>
                  <a:schemeClr val="bg1"/>
                </a:solidFill>
                <a:latin typeface="Times New Roman" charset="0"/>
                <a:ea typeface="Times New Roman" charset="0"/>
                <a:cs typeface="Times New Roman" charset="0"/>
              </a:rPr>
              <a:t> </a:t>
            </a:r>
            <a:endParaRPr lang="en-GB" sz="3200" dirty="0">
              <a:solidFill>
                <a:schemeClr val="bg1"/>
              </a:solidFill>
              <a:latin typeface="Times New Roman" charset="0"/>
              <a:ea typeface="Times New Roman" charset="0"/>
              <a:cs typeface="Times New Roman" charset="0"/>
            </a:endParaRPr>
          </a:p>
          <a:p>
            <a:r>
              <a:rPr lang="en-AU" sz="3200" b="1" baseline="30000" dirty="0">
                <a:solidFill>
                  <a:schemeClr val="bg1"/>
                </a:solidFill>
                <a:latin typeface="Times New Roman" charset="0"/>
                <a:ea typeface="Times New Roman" charset="0"/>
                <a:cs typeface="Times New Roman" charset="0"/>
              </a:rPr>
              <a:t>6 </a:t>
            </a:r>
            <a:r>
              <a:rPr lang="en-AU" sz="3200" dirty="0">
                <a:solidFill>
                  <a:schemeClr val="bg1"/>
                </a:solidFill>
                <a:latin typeface="Times New Roman" charset="0"/>
                <a:ea typeface="Times New Roman" charset="0"/>
                <a:cs typeface="Times New Roman" charset="0"/>
              </a:rPr>
              <a:t>Now as a concession, not a command, I say this.  </a:t>
            </a:r>
            <a:r>
              <a:rPr lang="en-AU" sz="3200" b="1" baseline="30000" dirty="0">
                <a:solidFill>
                  <a:schemeClr val="bg1"/>
                </a:solidFill>
                <a:latin typeface="Times New Roman" charset="0"/>
                <a:ea typeface="Times New Roman" charset="0"/>
                <a:cs typeface="Times New Roman" charset="0"/>
              </a:rPr>
              <a:t>7 </a:t>
            </a:r>
            <a:r>
              <a:rPr lang="en-AU" sz="3200" dirty="0">
                <a:solidFill>
                  <a:schemeClr val="bg1"/>
                </a:solidFill>
                <a:latin typeface="Times New Roman" charset="0"/>
                <a:ea typeface="Times New Roman" charset="0"/>
                <a:cs typeface="Times New Roman" charset="0"/>
              </a:rPr>
              <a:t>I wish that all were as I myself am.  But each has his own gift from God, one of one kind and one of another.</a:t>
            </a:r>
            <a:r>
              <a:rPr lang="en-GB" sz="3200" dirty="0">
                <a:solidFill>
                  <a:schemeClr val="bg1"/>
                </a:solidFill>
                <a:latin typeface="Times New Roman" charset="0"/>
                <a:ea typeface="Times New Roman" charset="0"/>
                <a:cs typeface="Times New Roman" charset="0"/>
              </a:rPr>
              <a:t> </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613785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386090"/>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3200" b="1" baseline="30000">
                <a:solidFill>
                  <a:schemeClr val="bg1"/>
                </a:solidFill>
                <a:latin typeface="Times New Roman" charset="0"/>
                <a:ea typeface="Times New Roman" charset="0"/>
                <a:cs typeface="Times New Roman" charset="0"/>
              </a:rPr>
              <a:t>8 </a:t>
            </a:r>
            <a:r>
              <a:rPr lang="en-AU" sz="3200">
                <a:solidFill>
                  <a:schemeClr val="bg1"/>
                </a:solidFill>
                <a:latin typeface="Times New Roman" charset="0"/>
                <a:ea typeface="Times New Roman" charset="0"/>
                <a:cs typeface="Times New Roman" charset="0"/>
              </a:rPr>
              <a:t>To the unmarried and the widows I say that it is good for them to remain single, as I am.  </a:t>
            </a:r>
            <a:r>
              <a:rPr lang="en-AU" sz="3200" b="1" baseline="30000" dirty="0">
                <a:solidFill>
                  <a:schemeClr val="bg1"/>
                </a:solidFill>
                <a:latin typeface="Times New Roman" charset="0"/>
                <a:ea typeface="Times New Roman" charset="0"/>
                <a:cs typeface="Times New Roman" charset="0"/>
              </a:rPr>
              <a:t>9 </a:t>
            </a:r>
            <a:r>
              <a:rPr lang="en-AU" sz="3200" dirty="0">
                <a:solidFill>
                  <a:schemeClr val="bg1"/>
                </a:solidFill>
                <a:latin typeface="Times New Roman" charset="0"/>
                <a:ea typeface="Times New Roman" charset="0"/>
                <a:cs typeface="Times New Roman" charset="0"/>
              </a:rPr>
              <a:t>But if they cannot exercise self-control, they should marry.  For it is better to marry than to burn with passion. </a:t>
            </a:r>
            <a:endParaRPr lang="en-GB" sz="3200" dirty="0">
              <a:solidFill>
                <a:schemeClr val="bg1"/>
              </a:solidFill>
              <a:latin typeface="Times New Roman" charset="0"/>
              <a:ea typeface="Times New Roman" charset="0"/>
              <a:cs typeface="Times New Roman" charset="0"/>
            </a:endParaRPr>
          </a:p>
          <a:p>
            <a:pPr indent="152400">
              <a:lnSpc>
                <a:spcPct val="115000"/>
              </a:lnSpc>
              <a:spcAft>
                <a:spcPts val="0"/>
              </a:spcAft>
            </a:pPr>
            <a:r>
              <a:rPr lang="en-AU" sz="3200" dirty="0">
                <a:solidFill>
                  <a:schemeClr val="bg1"/>
                </a:solidFill>
                <a:latin typeface="Times New Roman" charset="0"/>
                <a:ea typeface="Times New Roman" charset="0"/>
                <a:cs typeface="Times New Roman" charset="0"/>
              </a:rPr>
              <a:t> </a:t>
            </a:r>
            <a:endParaRPr lang="en-GB" sz="3200" dirty="0">
              <a:solidFill>
                <a:schemeClr val="bg1"/>
              </a:solidFill>
              <a:latin typeface="Times New Roman" charset="0"/>
              <a:ea typeface="Times New Roman" charset="0"/>
              <a:cs typeface="Times New Roman" charset="0"/>
            </a:endParaRPr>
          </a:p>
          <a:p>
            <a:r>
              <a:rPr lang="en-AU" sz="3200" b="1" baseline="30000" dirty="0">
                <a:solidFill>
                  <a:schemeClr val="bg1"/>
                </a:solidFill>
                <a:latin typeface="Times New Roman" charset="0"/>
                <a:ea typeface="Times New Roman" charset="0"/>
                <a:cs typeface="Times New Roman" charset="0"/>
              </a:rPr>
              <a:t>10 </a:t>
            </a:r>
            <a:r>
              <a:rPr lang="en-AU" sz="3200" dirty="0">
                <a:solidFill>
                  <a:schemeClr val="bg1"/>
                </a:solidFill>
                <a:latin typeface="Times New Roman" charset="0"/>
                <a:ea typeface="Times New Roman" charset="0"/>
                <a:cs typeface="Times New Roman" charset="0"/>
              </a:rPr>
              <a:t>To the married I give this charge (not I, but the Lord):  the wife should not separate from her husband </a:t>
            </a:r>
            <a:r>
              <a:rPr lang="en-AU" sz="3200" b="1" baseline="30000" dirty="0">
                <a:solidFill>
                  <a:schemeClr val="bg1"/>
                </a:solidFill>
                <a:latin typeface="Times New Roman" charset="0"/>
                <a:ea typeface="Times New Roman" charset="0"/>
                <a:cs typeface="Times New Roman" charset="0"/>
              </a:rPr>
              <a:t>11 </a:t>
            </a:r>
            <a:r>
              <a:rPr lang="en-AU" sz="3200" dirty="0">
                <a:solidFill>
                  <a:schemeClr val="bg1"/>
                </a:solidFill>
                <a:latin typeface="Times New Roman" charset="0"/>
                <a:ea typeface="Times New Roman" charset="0"/>
                <a:cs typeface="Times New Roman" charset="0"/>
              </a:rPr>
              <a:t>(but if she does, she should remain unmarried or else be reconciled to her husband), and the husband should not divorce his wife. </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3856855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24315"/>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200" b="1" baseline="30000" dirty="0">
                <a:solidFill>
                  <a:schemeClr val="bg1"/>
                </a:solidFill>
                <a:latin typeface="Times New Roman" charset="0"/>
                <a:ea typeface="Times New Roman" charset="0"/>
                <a:cs typeface="Times New Roman" charset="0"/>
              </a:rPr>
              <a:t>12 </a:t>
            </a:r>
            <a:r>
              <a:rPr lang="en-AU" sz="3200" dirty="0">
                <a:solidFill>
                  <a:schemeClr val="bg1"/>
                </a:solidFill>
                <a:latin typeface="Times New Roman" charset="0"/>
                <a:ea typeface="Times New Roman" charset="0"/>
                <a:cs typeface="Times New Roman" charset="0"/>
              </a:rPr>
              <a:t>To the rest I say (I, not the Lord) that if any brother has a wife who is an unbeliever, and she consents to live with him, he should not divorce her.  </a:t>
            </a:r>
            <a:r>
              <a:rPr lang="en-AU" sz="3200" b="1" baseline="30000" dirty="0">
                <a:solidFill>
                  <a:schemeClr val="bg1"/>
                </a:solidFill>
                <a:latin typeface="Times New Roman" charset="0"/>
                <a:ea typeface="Times New Roman" charset="0"/>
                <a:cs typeface="Times New Roman" charset="0"/>
              </a:rPr>
              <a:t>13 </a:t>
            </a:r>
            <a:r>
              <a:rPr lang="en-AU" sz="3200" dirty="0">
                <a:solidFill>
                  <a:schemeClr val="bg1"/>
                </a:solidFill>
                <a:latin typeface="Times New Roman" charset="0"/>
                <a:ea typeface="Times New Roman" charset="0"/>
                <a:cs typeface="Times New Roman" charset="0"/>
              </a:rPr>
              <a:t>If any woman has a husband who is an unbeliever, and he consents to live with her, she should not divorce him.  </a:t>
            </a:r>
            <a:r>
              <a:rPr lang="en-AU" sz="3200" b="1" baseline="30000" dirty="0">
                <a:solidFill>
                  <a:schemeClr val="bg1"/>
                </a:solidFill>
                <a:latin typeface="Times New Roman" charset="0"/>
                <a:ea typeface="Times New Roman" charset="0"/>
                <a:cs typeface="Times New Roman" charset="0"/>
              </a:rPr>
              <a:t>14 </a:t>
            </a:r>
            <a:r>
              <a:rPr lang="en-AU" sz="3200" dirty="0">
                <a:solidFill>
                  <a:schemeClr val="bg1"/>
                </a:solidFill>
                <a:latin typeface="Times New Roman" charset="0"/>
                <a:ea typeface="Times New Roman" charset="0"/>
                <a:cs typeface="Times New Roman" charset="0"/>
              </a:rPr>
              <a:t>For the unbelieving husband is made holy because of his wife, and the unbelieving wife is made holy because of her husband.  Otherwise your children would be unclean, but as it is, they are holy.  </a:t>
            </a:r>
            <a:endParaRPr lang="en-GB" sz="3200" dirty="0">
              <a:solidFill>
                <a:schemeClr val="bg1"/>
              </a:solidFill>
              <a:effectLst/>
              <a:latin typeface="Times New Roman" charset="0"/>
              <a:ea typeface="Times New Roman" charset="0"/>
              <a:cs typeface="Times New Roman"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2554545"/>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200" b="1" baseline="30000" smtClean="0">
                <a:solidFill>
                  <a:schemeClr val="bg1"/>
                </a:solidFill>
                <a:latin typeface="Times New Roman" charset="0"/>
                <a:ea typeface="Times New Roman" charset="0"/>
                <a:cs typeface="Times New Roman" charset="0"/>
              </a:rPr>
              <a:t>15</a:t>
            </a:r>
            <a:r>
              <a:rPr lang="en-AU" sz="3200" b="1" baseline="30000" dirty="0">
                <a:solidFill>
                  <a:schemeClr val="bg1"/>
                </a:solidFill>
                <a:latin typeface="Times New Roman" charset="0"/>
                <a:ea typeface="Times New Roman" charset="0"/>
                <a:cs typeface="Times New Roman" charset="0"/>
              </a:rPr>
              <a:t> </a:t>
            </a:r>
            <a:r>
              <a:rPr lang="en-AU" sz="3200" dirty="0">
                <a:solidFill>
                  <a:schemeClr val="bg1"/>
                </a:solidFill>
                <a:latin typeface="Times New Roman" charset="0"/>
                <a:ea typeface="Times New Roman" charset="0"/>
                <a:cs typeface="Times New Roman" charset="0"/>
              </a:rPr>
              <a:t>But if the unbelieving partner separates, let it be so.  In such cases the brother or sister is not enslaved.  God has called you to peace.  </a:t>
            </a:r>
            <a:r>
              <a:rPr lang="en-AU" sz="3200" b="1" baseline="30000" dirty="0">
                <a:solidFill>
                  <a:schemeClr val="bg1"/>
                </a:solidFill>
                <a:latin typeface="Times New Roman" charset="0"/>
                <a:ea typeface="Times New Roman" charset="0"/>
                <a:cs typeface="Times New Roman" charset="0"/>
              </a:rPr>
              <a:t>16 </a:t>
            </a:r>
            <a:r>
              <a:rPr lang="en-AU" sz="3200" dirty="0">
                <a:solidFill>
                  <a:schemeClr val="bg1"/>
                </a:solidFill>
                <a:latin typeface="Times New Roman" charset="0"/>
                <a:ea typeface="Times New Roman" charset="0"/>
                <a:cs typeface="Times New Roman" charset="0"/>
              </a:rPr>
              <a:t>For how do you know, wife, whether you will save your husband?  Or how do you know, husband, whether you will save your wife?</a:t>
            </a:r>
            <a:r>
              <a:rPr lang="en-GB" sz="3200" dirty="0">
                <a:solidFill>
                  <a:schemeClr val="bg1"/>
                </a:solidFill>
                <a:latin typeface="Times New Roman" charset="0"/>
                <a:ea typeface="Times New Roman" charset="0"/>
                <a:cs typeface="Times New Roman" charset="0"/>
              </a:rPr>
              <a:t> </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558950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0"/>
            <a:ext cx="9107997" cy="523220"/>
          </a:xfrm>
          <a:prstGeom prst="rect">
            <a:avLst/>
          </a:prstGeom>
          <a:noFill/>
          <a:ln w="22225">
            <a:noFill/>
          </a:ln>
        </p:spPr>
        <p:txBody>
          <a:bodyPr wrap="square" rtlCol="0">
            <a:spAutoFit/>
          </a:bodyPr>
          <a:lstStyle/>
          <a:p>
            <a:pPr algn="ctr"/>
            <a:r>
              <a:rPr lang="en-US" sz="2800" spc="60" dirty="0" smtClean="0">
                <a:solidFill>
                  <a:srgbClr val="FFFF00"/>
                </a:solidFill>
                <a:latin typeface="Times New Roman" charset="0"/>
                <a:ea typeface="Times New Roman" charset="0"/>
                <a:cs typeface="Times New Roman" charset="0"/>
              </a:rPr>
              <a:t>Marriage and the “S” word</a:t>
            </a:r>
            <a:endParaRPr lang="en-AU" sz="2800" spc="60" dirty="0" smtClean="0">
              <a:solidFill>
                <a:srgbClr val="FFFF00"/>
              </a:solidFill>
              <a:latin typeface="Times New Roman" charset="0"/>
              <a:ea typeface="Times New Roman" charset="0"/>
              <a:cs typeface="Times New Roman" charset="0"/>
            </a:endParaRPr>
          </a:p>
        </p:txBody>
      </p:sp>
      <p:sp>
        <p:nvSpPr>
          <p:cNvPr id="4" name="TextBox 3"/>
          <p:cNvSpPr txBox="1"/>
          <p:nvPr/>
        </p:nvSpPr>
        <p:spPr>
          <a:xfrm>
            <a:off x="-3345" y="401681"/>
            <a:ext cx="9036496" cy="830997"/>
          </a:xfrm>
          <a:prstGeom prst="rect">
            <a:avLst/>
          </a:prstGeom>
          <a:noFill/>
          <a:ln w="15875">
            <a:noFill/>
          </a:ln>
        </p:spPr>
        <p:txBody>
          <a:bodyPr wrap="square" rtlCol="0">
            <a:spAutoFit/>
          </a:bodyPr>
          <a:lstStyle/>
          <a:p>
            <a:r>
              <a:rPr lang="en-US" sz="2400" dirty="0" smtClean="0">
                <a:solidFill>
                  <a:schemeClr val="bg1"/>
                </a:solidFill>
                <a:latin typeface="Times New Roman" charset="0"/>
                <a:ea typeface="Times New Roman" charset="0"/>
                <a:cs typeface="Times New Roman" charset="0"/>
              </a:rPr>
              <a:t>Error #1  Sexual immorality.</a:t>
            </a:r>
          </a:p>
          <a:p>
            <a:r>
              <a:rPr lang="en-US" sz="2400" dirty="0" smtClean="0">
                <a:solidFill>
                  <a:schemeClr val="bg1"/>
                </a:solidFill>
                <a:latin typeface="Times New Roman" charset="0"/>
                <a:ea typeface="Times New Roman" charset="0"/>
                <a:cs typeface="Times New Roman" charset="0"/>
              </a:rPr>
              <a:t>Error #2  to deny marriage &amp; married sexual intimacy is a gift from God</a:t>
            </a:r>
            <a:endParaRPr lang="en-AU" sz="2400" dirty="0" smtClean="0">
              <a:solidFill>
                <a:schemeClr val="bg1"/>
              </a:solidFill>
              <a:latin typeface="Times New Roman" charset="0"/>
              <a:ea typeface="Times New Roman" charset="0"/>
              <a:cs typeface="Times New Roman" charset="0"/>
            </a:endParaRPr>
          </a:p>
        </p:txBody>
      </p:sp>
      <p:sp>
        <p:nvSpPr>
          <p:cNvPr id="6" name="TextBox 5"/>
          <p:cNvSpPr txBox="1"/>
          <p:nvPr/>
        </p:nvSpPr>
        <p:spPr>
          <a:xfrm>
            <a:off x="323528" y="2810883"/>
            <a:ext cx="9135693" cy="830997"/>
          </a:xfrm>
          <a:prstGeom prst="rect">
            <a:avLst/>
          </a:prstGeom>
          <a:noFill/>
          <a:ln w="15875">
            <a:noFill/>
          </a:ln>
        </p:spPr>
        <p:txBody>
          <a:bodyPr wrap="square" rtlCol="0">
            <a:spAutoFit/>
          </a:bodyPr>
          <a:lstStyle/>
          <a:p>
            <a:pPr marL="342900" indent="-342900">
              <a:buFont typeface="Arial" charset="0"/>
              <a:buChar char="•"/>
            </a:pPr>
            <a:r>
              <a:rPr lang="en-US" sz="2400" dirty="0" smtClean="0">
                <a:solidFill>
                  <a:schemeClr val="bg1"/>
                </a:solidFill>
                <a:latin typeface="Times New Roman" charset="0"/>
                <a:ea typeface="Times New Roman" charset="0"/>
                <a:cs typeface="Times New Roman" charset="0"/>
              </a:rPr>
              <a:t>Their singleness is a gift from God</a:t>
            </a:r>
          </a:p>
          <a:p>
            <a:pPr marL="342900" indent="-342900">
              <a:buFont typeface="Arial" charset="0"/>
              <a:buChar char="•"/>
            </a:pPr>
            <a:r>
              <a:rPr lang="en-US" sz="2400" dirty="0" smtClean="0">
                <a:solidFill>
                  <a:schemeClr val="bg1"/>
                </a:solidFill>
                <a:latin typeface="Times New Roman" charset="0"/>
                <a:ea typeface="Times New Roman" charset="0"/>
                <a:cs typeface="Times New Roman" charset="0"/>
              </a:rPr>
              <a:t>Called to chastity (refrain from sex)</a:t>
            </a:r>
            <a:endParaRPr lang="en-US" sz="2400" dirty="0" smtClean="0">
              <a:solidFill>
                <a:schemeClr val="bg1"/>
              </a:solidFill>
              <a:latin typeface="Times New Roman" charset="0"/>
              <a:ea typeface="Times New Roman" charset="0"/>
              <a:cs typeface="Times New Roman" charset="0"/>
            </a:endParaRPr>
          </a:p>
        </p:txBody>
      </p:sp>
      <p:sp>
        <p:nvSpPr>
          <p:cNvPr id="7" name="TextBox 6"/>
          <p:cNvSpPr txBox="1"/>
          <p:nvPr/>
        </p:nvSpPr>
        <p:spPr>
          <a:xfrm>
            <a:off x="17219" y="2390957"/>
            <a:ext cx="9124461" cy="477054"/>
          </a:xfrm>
          <a:prstGeom prst="rect">
            <a:avLst/>
          </a:prstGeom>
          <a:noFill/>
          <a:ln w="15875">
            <a:noFill/>
          </a:ln>
        </p:spPr>
        <p:txBody>
          <a:bodyPr wrap="square" rtlCol="0">
            <a:spAutoFit/>
          </a:bodyPr>
          <a:lstStyle/>
          <a:p>
            <a:r>
              <a:rPr lang="en-US" sz="2500" dirty="0" smtClean="0">
                <a:solidFill>
                  <a:srgbClr val="FFFF00"/>
                </a:solidFill>
                <a:latin typeface="Times New Roman" charset="0"/>
                <a:ea typeface="Times New Roman" charset="0"/>
                <a:cs typeface="Times New Roman" charset="0"/>
              </a:rPr>
              <a:t>God calls some to singleness</a:t>
            </a:r>
            <a:endParaRPr lang="en-AU" sz="2500" dirty="0" smtClean="0">
              <a:solidFill>
                <a:srgbClr val="FFFF00"/>
              </a:solidFill>
              <a:latin typeface="Times New Roman" charset="0"/>
              <a:ea typeface="Times New Roman" charset="0"/>
              <a:cs typeface="Times New Roman" charset="0"/>
            </a:endParaRPr>
          </a:p>
        </p:txBody>
      </p:sp>
      <p:sp>
        <p:nvSpPr>
          <p:cNvPr id="12" name="Text Box 4"/>
          <p:cNvSpPr txBox="1">
            <a:spLocks noChangeArrowheads="1"/>
          </p:cNvSpPr>
          <p:nvPr/>
        </p:nvSpPr>
        <p:spPr bwMode="auto">
          <a:xfrm>
            <a:off x="73135" y="1143510"/>
            <a:ext cx="9128007" cy="430887"/>
          </a:xfrm>
          <a:prstGeom prst="rect">
            <a:avLst/>
          </a:prstGeom>
          <a:noFill/>
          <a:ln w="9525">
            <a:noFill/>
            <a:miter lim="800000"/>
            <a:headEnd/>
            <a:tailEnd/>
          </a:ln>
        </p:spPr>
        <p:txBody>
          <a:bodyPr wrap="square">
            <a:prstTxWarp prst="textNoShape">
              <a:avLst/>
            </a:prstTxWarp>
            <a:spAutoFit/>
          </a:bodyPr>
          <a:lstStyle/>
          <a:p>
            <a:pPr marL="342900" indent="-342900" algn="ctr">
              <a:spcAft>
                <a:spcPts val="0"/>
              </a:spcAft>
              <a:buFont typeface="Arial" charset="0"/>
              <a:buChar char="•"/>
            </a:pPr>
            <a:r>
              <a:rPr lang="en-AU" sz="2200" smtClean="0">
                <a:solidFill>
                  <a:srgbClr val="FFFFFF"/>
                </a:solidFill>
                <a:latin typeface="Times New Roman" charset="0"/>
                <a:ea typeface="Times New Roman" charset="0"/>
                <a:cs typeface="Times New Roman" charset="0"/>
              </a:rPr>
              <a:t>An </a:t>
            </a:r>
            <a:r>
              <a:rPr lang="en-AU" sz="2200" dirty="0" smtClean="0">
                <a:solidFill>
                  <a:srgbClr val="FFFFFF"/>
                </a:solidFill>
                <a:latin typeface="Times New Roman" charset="0"/>
                <a:ea typeface="Times New Roman" charset="0"/>
                <a:cs typeface="Times New Roman" charset="0"/>
              </a:rPr>
              <a:t>Ascetic gives up pleasures of life, hoping it will make him more spiritual</a:t>
            </a:r>
            <a:endParaRPr lang="en-GB" sz="2200" dirty="0">
              <a:solidFill>
                <a:schemeClr val="bg1"/>
              </a:solidFill>
              <a:effectLst/>
              <a:latin typeface="Times New Roman" charset="0"/>
              <a:ea typeface="Times New Roman" charset="0"/>
              <a:cs typeface="Times New Roman" charset="0"/>
            </a:endParaRPr>
          </a:p>
        </p:txBody>
      </p:sp>
      <p:sp>
        <p:nvSpPr>
          <p:cNvPr id="11" name="Text Box 4"/>
          <p:cNvSpPr txBox="1">
            <a:spLocks noChangeArrowheads="1"/>
          </p:cNvSpPr>
          <p:nvPr/>
        </p:nvSpPr>
        <p:spPr bwMode="auto">
          <a:xfrm>
            <a:off x="73135" y="1716373"/>
            <a:ext cx="9034862" cy="707886"/>
          </a:xfrm>
          <a:prstGeom prst="rect">
            <a:avLst/>
          </a:prstGeom>
          <a:noFill/>
          <a:ln w="9525">
            <a:solidFill>
              <a:schemeClr val="bg1"/>
            </a:solidFill>
            <a:miter lim="800000"/>
            <a:headEnd/>
            <a:tailEnd/>
          </a:ln>
        </p:spPr>
        <p:txBody>
          <a:bodyPr wrap="square">
            <a:prstTxWarp prst="textNoShape">
              <a:avLst/>
            </a:prstTxWarp>
            <a:spAutoFit/>
          </a:bodyPr>
          <a:lstStyle/>
          <a:p>
            <a:pPr indent="152400" algn="ctr">
              <a:spcAft>
                <a:spcPts val="0"/>
              </a:spcAft>
            </a:pPr>
            <a:r>
              <a:rPr lang="en-AU" sz="2000" b="1" baseline="30000" dirty="0">
                <a:solidFill>
                  <a:schemeClr val="bg1"/>
                </a:solidFill>
                <a:latin typeface="Comic Sans MS" charset="0"/>
                <a:ea typeface="Comic Sans MS" charset="0"/>
                <a:cs typeface="Comic Sans MS" charset="0"/>
              </a:rPr>
              <a:t>17 </a:t>
            </a:r>
            <a:r>
              <a:rPr lang="en-AU" sz="2000" dirty="0">
                <a:solidFill>
                  <a:schemeClr val="bg1"/>
                </a:solidFill>
                <a:latin typeface="Comic Sans MS" charset="0"/>
                <a:ea typeface="Comic Sans MS" charset="0"/>
                <a:cs typeface="Comic Sans MS" charset="0"/>
              </a:rPr>
              <a:t>Only let each person lead the life that the Lord has assigned to him, and to which God has called him.  This is my rule in all the churches.</a:t>
            </a:r>
            <a:endParaRPr lang="en-GB" sz="1900" dirty="0">
              <a:solidFill>
                <a:schemeClr val="bg1"/>
              </a:solidFill>
              <a:effectLst/>
              <a:latin typeface="Comic Sans MS" charset="0"/>
              <a:ea typeface="Comic Sans MS" charset="0"/>
              <a:cs typeface="Comic Sans MS" charset="0"/>
            </a:endParaRPr>
          </a:p>
        </p:txBody>
      </p:sp>
      <p:sp>
        <p:nvSpPr>
          <p:cNvPr id="10" name="TextBox 9"/>
          <p:cNvSpPr txBox="1"/>
          <p:nvPr/>
        </p:nvSpPr>
        <p:spPr>
          <a:xfrm>
            <a:off x="15993" y="3551450"/>
            <a:ext cx="9124461" cy="477054"/>
          </a:xfrm>
          <a:prstGeom prst="rect">
            <a:avLst/>
          </a:prstGeom>
          <a:noFill/>
          <a:ln w="15875">
            <a:noFill/>
          </a:ln>
        </p:spPr>
        <p:txBody>
          <a:bodyPr wrap="square" rtlCol="0">
            <a:spAutoFit/>
          </a:bodyPr>
          <a:lstStyle/>
          <a:p>
            <a:r>
              <a:rPr lang="en-US" sz="2500" dirty="0" smtClean="0">
                <a:solidFill>
                  <a:srgbClr val="FFFF00"/>
                </a:solidFill>
                <a:latin typeface="Times New Roman" charset="0"/>
                <a:ea typeface="Times New Roman" charset="0"/>
                <a:cs typeface="Times New Roman" charset="0"/>
              </a:rPr>
              <a:t>God calls some to marriage</a:t>
            </a:r>
            <a:endParaRPr lang="en-AU" sz="2500" dirty="0" smtClean="0">
              <a:solidFill>
                <a:srgbClr val="FFFF00"/>
              </a:solidFill>
              <a:latin typeface="Times New Roman" charset="0"/>
              <a:ea typeface="Times New Roman" charset="0"/>
              <a:cs typeface="Times New Roman" charset="0"/>
            </a:endParaRPr>
          </a:p>
        </p:txBody>
      </p:sp>
      <p:sp>
        <p:nvSpPr>
          <p:cNvPr id="14" name="TextBox 13"/>
          <p:cNvSpPr txBox="1"/>
          <p:nvPr/>
        </p:nvSpPr>
        <p:spPr>
          <a:xfrm>
            <a:off x="305808" y="3994207"/>
            <a:ext cx="8802190" cy="1569660"/>
          </a:xfrm>
          <a:prstGeom prst="rect">
            <a:avLst/>
          </a:prstGeom>
          <a:noFill/>
          <a:ln w="15875">
            <a:noFill/>
          </a:ln>
        </p:spPr>
        <p:txBody>
          <a:bodyPr wrap="square" rtlCol="0">
            <a:spAutoFit/>
          </a:bodyPr>
          <a:lstStyle/>
          <a:p>
            <a:pPr marL="342900" indent="-342900">
              <a:buFont typeface="Arial" charset="0"/>
              <a:buChar char="•"/>
            </a:pPr>
            <a:r>
              <a:rPr lang="en-US" sz="2400" dirty="0" smtClean="0">
                <a:solidFill>
                  <a:schemeClr val="bg1"/>
                </a:solidFill>
                <a:latin typeface="Times New Roman" charset="0"/>
                <a:ea typeface="Times New Roman" charset="0"/>
                <a:cs typeface="Times New Roman" charset="0"/>
              </a:rPr>
              <a:t>Their marriage is a gift from God</a:t>
            </a:r>
          </a:p>
          <a:p>
            <a:pPr marL="342900" indent="-342900">
              <a:buFont typeface="Arial" charset="0"/>
              <a:buChar char="•"/>
            </a:pPr>
            <a:r>
              <a:rPr lang="en-US" sz="2400" dirty="0" smtClean="0">
                <a:solidFill>
                  <a:schemeClr val="bg1"/>
                </a:solidFill>
                <a:latin typeface="Times New Roman" charset="0"/>
                <a:ea typeface="Times New Roman" charset="0"/>
                <a:cs typeface="Times New Roman" charset="0"/>
              </a:rPr>
              <a:t>Physical intimacy should be cultivated within a marriage</a:t>
            </a:r>
          </a:p>
          <a:p>
            <a:pPr marL="342900" indent="-342900">
              <a:buFont typeface="Arial" charset="0"/>
              <a:buChar char="•"/>
            </a:pPr>
            <a:r>
              <a:rPr lang="en-US" sz="2400" dirty="0" smtClean="0">
                <a:solidFill>
                  <a:schemeClr val="bg1"/>
                </a:solidFill>
                <a:latin typeface="Times New Roman" charset="0"/>
                <a:ea typeface="Times New Roman" charset="0"/>
                <a:cs typeface="Times New Roman" charset="0"/>
              </a:rPr>
              <a:t>Don’t deprive one another (temptation to look elsewhere increases)</a:t>
            </a:r>
          </a:p>
          <a:p>
            <a:pPr marL="342900" indent="-342900">
              <a:buFont typeface="Arial" charset="0"/>
              <a:buChar char="•"/>
            </a:pPr>
            <a:r>
              <a:rPr lang="en-US" sz="2400" dirty="0" smtClean="0">
                <a:solidFill>
                  <a:schemeClr val="bg1"/>
                </a:solidFill>
                <a:latin typeface="Times New Roman" charset="0"/>
                <a:ea typeface="Times New Roman" charset="0"/>
                <a:cs typeface="Times New Roman" charset="0"/>
              </a:rPr>
              <a:t>An expression of love as we put the other first.</a:t>
            </a:r>
            <a:endParaRPr lang="en-US" sz="2400" dirty="0" smtClean="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140597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txEl>
                                              <p:pRg st="1" end="1"/>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xEl>
                                              <p:pRg st="0" end="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4">
                                            <p:txEl>
                                              <p:pRg st="0" end="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
                                            <p:txEl>
                                              <p:pRg st="1" end="1"/>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4">
                                            <p:txEl>
                                              <p:pRg st="2" end="2"/>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6" grpId="0" uiExpand="1" build="p"/>
      <p:bldP spid="7" grpId="0" build="p"/>
      <p:bldP spid="12" grpId="0"/>
      <p:bldP spid="11" grpId="0" animBg="1"/>
      <p:bldP spid="10" grpId="0" build="p"/>
      <p:bldP spid="1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0"/>
            <a:ext cx="9107997" cy="477054"/>
          </a:xfrm>
          <a:prstGeom prst="rect">
            <a:avLst/>
          </a:prstGeom>
          <a:noFill/>
          <a:ln w="22225">
            <a:noFill/>
          </a:ln>
        </p:spPr>
        <p:txBody>
          <a:bodyPr wrap="square" rtlCol="0">
            <a:spAutoFit/>
          </a:bodyPr>
          <a:lstStyle/>
          <a:p>
            <a:r>
              <a:rPr lang="en-US" sz="2500" spc="60" dirty="0" smtClean="0">
                <a:solidFill>
                  <a:srgbClr val="FFFF00"/>
                </a:solidFill>
                <a:latin typeface="Times New Roman" charset="0"/>
                <a:ea typeface="Times New Roman" charset="0"/>
                <a:cs typeface="Times New Roman" charset="0"/>
              </a:rPr>
              <a:t>1.  To the unmarried &amp; widowed (all unmarried people)</a:t>
            </a:r>
            <a:endParaRPr lang="en-AU" sz="2500" spc="60" dirty="0" smtClean="0">
              <a:solidFill>
                <a:srgbClr val="FFFF00"/>
              </a:solidFill>
              <a:latin typeface="Times New Roman" charset="0"/>
              <a:ea typeface="Times New Roman" charset="0"/>
              <a:cs typeface="Times New Roman" charset="0"/>
            </a:endParaRPr>
          </a:p>
        </p:txBody>
      </p:sp>
      <p:sp>
        <p:nvSpPr>
          <p:cNvPr id="7" name="TextBox 6"/>
          <p:cNvSpPr txBox="1"/>
          <p:nvPr/>
        </p:nvSpPr>
        <p:spPr>
          <a:xfrm>
            <a:off x="4881" y="625252"/>
            <a:ext cx="9124461" cy="477054"/>
          </a:xfrm>
          <a:prstGeom prst="rect">
            <a:avLst/>
          </a:prstGeom>
          <a:noFill/>
          <a:ln w="15875">
            <a:noFill/>
          </a:ln>
        </p:spPr>
        <p:txBody>
          <a:bodyPr wrap="square" rtlCol="0">
            <a:spAutoFit/>
          </a:bodyPr>
          <a:lstStyle/>
          <a:p>
            <a:r>
              <a:rPr lang="en-US" sz="2500" dirty="0" smtClean="0">
                <a:solidFill>
                  <a:srgbClr val="FFFF00"/>
                </a:solidFill>
                <a:latin typeface="Times New Roman" charset="0"/>
                <a:ea typeface="Times New Roman" charset="0"/>
                <a:cs typeface="Times New Roman" charset="0"/>
              </a:rPr>
              <a:t>2.  To married Christian couples (Both are Christians)</a:t>
            </a:r>
            <a:endParaRPr lang="en-AU" sz="2500" dirty="0" smtClean="0">
              <a:solidFill>
                <a:srgbClr val="FFFF00"/>
              </a:solidFill>
              <a:latin typeface="Times New Roman" charset="0"/>
              <a:ea typeface="Times New Roman" charset="0"/>
              <a:cs typeface="Times New Roman" charset="0"/>
            </a:endParaRPr>
          </a:p>
        </p:txBody>
      </p:sp>
      <p:sp>
        <p:nvSpPr>
          <p:cNvPr id="10" name="TextBox 9"/>
          <p:cNvSpPr txBox="1"/>
          <p:nvPr/>
        </p:nvSpPr>
        <p:spPr>
          <a:xfrm>
            <a:off x="0" y="1201316"/>
            <a:ext cx="9124461" cy="477054"/>
          </a:xfrm>
          <a:prstGeom prst="rect">
            <a:avLst/>
          </a:prstGeom>
          <a:noFill/>
          <a:ln w="15875">
            <a:noFill/>
          </a:ln>
        </p:spPr>
        <p:txBody>
          <a:bodyPr wrap="square" rtlCol="0">
            <a:spAutoFit/>
          </a:bodyPr>
          <a:lstStyle/>
          <a:p>
            <a:r>
              <a:rPr lang="en-US" sz="2500" dirty="0" smtClean="0">
                <a:solidFill>
                  <a:srgbClr val="FFFF00"/>
                </a:solidFill>
                <a:latin typeface="Times New Roman" charset="0"/>
                <a:ea typeface="Times New Roman" charset="0"/>
                <a:cs typeface="Times New Roman" charset="0"/>
              </a:rPr>
              <a:t>3.  To Christians who are married to an unbeliever</a:t>
            </a:r>
            <a:endParaRPr lang="en-AU" sz="2500" dirty="0" smtClean="0">
              <a:solidFill>
                <a:srgbClr val="FFFF00"/>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5755158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0"/>
            <a:ext cx="9107997" cy="477054"/>
          </a:xfrm>
          <a:prstGeom prst="rect">
            <a:avLst/>
          </a:prstGeom>
          <a:noFill/>
          <a:ln w="22225">
            <a:noFill/>
          </a:ln>
        </p:spPr>
        <p:txBody>
          <a:bodyPr wrap="square" rtlCol="0">
            <a:spAutoFit/>
          </a:bodyPr>
          <a:lstStyle/>
          <a:p>
            <a:r>
              <a:rPr lang="en-US" sz="2500" spc="60" dirty="0" smtClean="0">
                <a:solidFill>
                  <a:srgbClr val="FFFF00"/>
                </a:solidFill>
                <a:latin typeface="Times New Roman" charset="0"/>
                <a:ea typeface="Times New Roman" charset="0"/>
                <a:cs typeface="Times New Roman" charset="0"/>
              </a:rPr>
              <a:t>The Bible is </a:t>
            </a:r>
            <a:r>
              <a:rPr lang="en-US" sz="2500" b="1" u="sng" spc="60" dirty="0" smtClean="0">
                <a:solidFill>
                  <a:srgbClr val="FFFF00"/>
                </a:solidFill>
                <a:latin typeface="Times New Roman" charset="0"/>
                <a:ea typeface="Times New Roman" charset="0"/>
                <a:cs typeface="Times New Roman" charset="0"/>
              </a:rPr>
              <a:t>NOT</a:t>
            </a:r>
            <a:r>
              <a:rPr lang="en-US" sz="2500" spc="60" dirty="0" smtClean="0">
                <a:solidFill>
                  <a:srgbClr val="FFFF00"/>
                </a:solidFill>
                <a:latin typeface="Times New Roman" charset="0"/>
                <a:ea typeface="Times New Roman" charset="0"/>
                <a:cs typeface="Times New Roman" charset="0"/>
              </a:rPr>
              <a:t> a legal document</a:t>
            </a:r>
            <a:endParaRPr lang="en-AU" sz="2500" spc="60" dirty="0" smtClean="0">
              <a:solidFill>
                <a:srgbClr val="FFFF00"/>
              </a:solidFill>
              <a:latin typeface="Times New Roman" charset="0"/>
              <a:ea typeface="Times New Roman" charset="0"/>
              <a:cs typeface="Times New Roman" charset="0"/>
            </a:endParaRPr>
          </a:p>
        </p:txBody>
      </p:sp>
      <p:sp>
        <p:nvSpPr>
          <p:cNvPr id="12" name="Text Box 4"/>
          <p:cNvSpPr txBox="1">
            <a:spLocks noChangeArrowheads="1"/>
          </p:cNvSpPr>
          <p:nvPr/>
        </p:nvSpPr>
        <p:spPr bwMode="auto">
          <a:xfrm>
            <a:off x="15993" y="865267"/>
            <a:ext cx="9128007" cy="1785104"/>
          </a:xfrm>
          <a:prstGeom prst="rect">
            <a:avLst/>
          </a:prstGeom>
          <a:noFill/>
          <a:ln w="9525">
            <a:noFill/>
            <a:miter lim="800000"/>
            <a:headEnd/>
            <a:tailEnd/>
          </a:ln>
        </p:spPr>
        <p:txBody>
          <a:bodyPr wrap="square">
            <a:prstTxWarp prst="textNoShape">
              <a:avLst/>
            </a:prstTxWarp>
            <a:spAutoFit/>
          </a:bodyPr>
          <a:lstStyle/>
          <a:p>
            <a:pPr marL="342900" indent="-342900">
              <a:spcAft>
                <a:spcPts val="0"/>
              </a:spcAft>
              <a:buFont typeface="Arial" charset="0"/>
              <a:buChar char="•"/>
            </a:pPr>
            <a:r>
              <a:rPr lang="en-AU" sz="2200" dirty="0" smtClean="0">
                <a:solidFill>
                  <a:srgbClr val="FFFFFF"/>
                </a:solidFill>
                <a:latin typeface="Times New Roman" charset="0"/>
                <a:ea typeface="Times New Roman" charset="0"/>
                <a:cs typeface="Times New Roman" charset="0"/>
              </a:rPr>
              <a:t>To clearly and unambiguously communicate terms and conditions</a:t>
            </a:r>
          </a:p>
          <a:p>
            <a:pPr marL="342900" indent="-342900">
              <a:spcAft>
                <a:spcPts val="0"/>
              </a:spcAft>
              <a:buFont typeface="Arial" charset="0"/>
              <a:buChar char="•"/>
            </a:pPr>
            <a:r>
              <a:rPr lang="en-AU" sz="2200" dirty="0" smtClean="0">
                <a:solidFill>
                  <a:srgbClr val="FFFFFF"/>
                </a:solidFill>
                <a:effectLst/>
                <a:latin typeface="Times New Roman" charset="0"/>
                <a:ea typeface="Times New Roman" charset="0"/>
                <a:cs typeface="Times New Roman" charset="0"/>
              </a:rPr>
              <a:t>To define boundaries that can never be crossed</a:t>
            </a:r>
          </a:p>
          <a:p>
            <a:pPr marL="342900" indent="-342900">
              <a:spcAft>
                <a:spcPts val="0"/>
              </a:spcAft>
              <a:buFont typeface="Arial" charset="0"/>
              <a:buChar char="•"/>
            </a:pPr>
            <a:r>
              <a:rPr lang="en-AU" sz="2200" dirty="0" smtClean="0">
                <a:solidFill>
                  <a:srgbClr val="FFFFFF"/>
                </a:solidFill>
                <a:latin typeface="Times New Roman" charset="0"/>
                <a:ea typeface="Times New Roman" charset="0"/>
                <a:cs typeface="Times New Roman" charset="0"/>
              </a:rPr>
              <a:t>Clearly defines all meanings of words (and especially changed meanings)</a:t>
            </a:r>
            <a:endParaRPr lang="en-AU" sz="2200" dirty="0" smtClean="0">
              <a:solidFill>
                <a:srgbClr val="FFFFFF"/>
              </a:solidFill>
              <a:effectLst/>
              <a:latin typeface="Times New Roman" charset="0"/>
              <a:ea typeface="Times New Roman" charset="0"/>
              <a:cs typeface="Times New Roman" charset="0"/>
            </a:endParaRPr>
          </a:p>
          <a:p>
            <a:pPr marL="342900" indent="-342900">
              <a:spcAft>
                <a:spcPts val="0"/>
              </a:spcAft>
              <a:buFont typeface="Arial" charset="0"/>
              <a:buChar char="•"/>
            </a:pPr>
            <a:r>
              <a:rPr lang="en-AU" sz="2200" dirty="0" smtClean="0">
                <a:solidFill>
                  <a:srgbClr val="FFFFFF"/>
                </a:solidFill>
                <a:latin typeface="Times New Roman" charset="0"/>
                <a:ea typeface="Times New Roman" charset="0"/>
                <a:cs typeface="Times New Roman" charset="0"/>
              </a:rPr>
              <a:t>No room for unspecified grace or mercy</a:t>
            </a:r>
          </a:p>
          <a:p>
            <a:pPr marL="342900" indent="-342900">
              <a:spcAft>
                <a:spcPts val="0"/>
              </a:spcAft>
              <a:buFont typeface="Arial" charset="0"/>
              <a:buChar char="•"/>
            </a:pPr>
            <a:r>
              <a:rPr lang="en-AU" sz="2200" dirty="0" smtClean="0">
                <a:solidFill>
                  <a:srgbClr val="FFFFFF"/>
                </a:solidFill>
                <a:effectLst/>
                <a:latin typeface="Times New Roman" charset="0"/>
                <a:ea typeface="Times New Roman" charset="0"/>
                <a:cs typeface="Times New Roman" charset="0"/>
              </a:rPr>
              <a:t>No exaggeration or hyperbole (an extreme statement to make a point)</a:t>
            </a:r>
            <a:endParaRPr lang="en-GB" sz="2200" dirty="0">
              <a:solidFill>
                <a:schemeClr val="bg1"/>
              </a:solidFill>
              <a:effectLst/>
              <a:latin typeface="Times New Roman" charset="0"/>
              <a:ea typeface="Times New Roman" charset="0"/>
              <a:cs typeface="Times New Roman" charset="0"/>
            </a:endParaRPr>
          </a:p>
        </p:txBody>
      </p:sp>
      <p:sp>
        <p:nvSpPr>
          <p:cNvPr id="10" name="TextBox 9"/>
          <p:cNvSpPr txBox="1"/>
          <p:nvPr/>
        </p:nvSpPr>
        <p:spPr>
          <a:xfrm>
            <a:off x="3450" y="2616607"/>
            <a:ext cx="9124461" cy="477054"/>
          </a:xfrm>
          <a:prstGeom prst="rect">
            <a:avLst/>
          </a:prstGeom>
          <a:noFill/>
          <a:ln w="15875">
            <a:noFill/>
          </a:ln>
        </p:spPr>
        <p:txBody>
          <a:bodyPr wrap="square" rtlCol="0">
            <a:spAutoFit/>
          </a:bodyPr>
          <a:lstStyle/>
          <a:p>
            <a:r>
              <a:rPr lang="en-US" sz="2500" smtClean="0">
                <a:solidFill>
                  <a:srgbClr val="FFFF00"/>
                </a:solidFill>
                <a:latin typeface="Times New Roman" charset="0"/>
                <a:ea typeface="Times New Roman" charset="0"/>
                <a:cs typeface="Times New Roman" charset="0"/>
              </a:rPr>
              <a:t>The purpose of Chapter 7</a:t>
            </a:r>
            <a:endParaRPr lang="en-AU" sz="2500" dirty="0" smtClean="0">
              <a:solidFill>
                <a:srgbClr val="FFFF00"/>
              </a:solidFill>
              <a:latin typeface="Times New Roman" charset="0"/>
              <a:ea typeface="Times New Roman" charset="0"/>
              <a:cs typeface="Times New Roman" charset="0"/>
            </a:endParaRPr>
          </a:p>
        </p:txBody>
      </p:sp>
      <p:sp>
        <p:nvSpPr>
          <p:cNvPr id="8" name="Text Box 4"/>
          <p:cNvSpPr txBox="1">
            <a:spLocks noChangeArrowheads="1"/>
          </p:cNvSpPr>
          <p:nvPr/>
        </p:nvSpPr>
        <p:spPr bwMode="auto">
          <a:xfrm>
            <a:off x="-96" y="455717"/>
            <a:ext cx="9128007" cy="430887"/>
          </a:xfrm>
          <a:prstGeom prst="rect">
            <a:avLst/>
          </a:prstGeom>
          <a:noFill/>
          <a:ln w="9525">
            <a:noFill/>
            <a:miter lim="800000"/>
            <a:headEnd/>
            <a:tailEnd/>
          </a:ln>
        </p:spPr>
        <p:txBody>
          <a:bodyPr wrap="square">
            <a:prstTxWarp prst="textNoShape">
              <a:avLst/>
            </a:prstTxWarp>
            <a:spAutoFit/>
          </a:bodyPr>
          <a:lstStyle/>
          <a:p>
            <a:pPr>
              <a:spcAft>
                <a:spcPts val="0"/>
              </a:spcAft>
            </a:pPr>
            <a:r>
              <a:rPr lang="en-AU" sz="2200" dirty="0" smtClean="0">
                <a:solidFill>
                  <a:srgbClr val="FFFFFF"/>
                </a:solidFill>
                <a:latin typeface="Times New Roman" charset="0"/>
                <a:ea typeface="Times New Roman" charset="0"/>
                <a:cs typeface="Times New Roman" charset="0"/>
              </a:rPr>
              <a:t>Purpose of a legal document:</a:t>
            </a:r>
            <a:endParaRPr lang="en-GB" sz="2200" dirty="0">
              <a:solidFill>
                <a:schemeClr val="bg1"/>
              </a:solidFill>
              <a:effectLst/>
              <a:latin typeface="Times New Roman" charset="0"/>
              <a:ea typeface="Times New Roman" charset="0"/>
              <a:cs typeface="Times New Roman" charset="0"/>
            </a:endParaRPr>
          </a:p>
        </p:txBody>
      </p:sp>
      <p:sp>
        <p:nvSpPr>
          <p:cNvPr id="9" name="Rectangle 8"/>
          <p:cNvSpPr/>
          <p:nvPr/>
        </p:nvSpPr>
        <p:spPr>
          <a:xfrm>
            <a:off x="151504" y="3038584"/>
            <a:ext cx="8856984" cy="1246495"/>
          </a:xfrm>
          <a:prstGeom prst="rect">
            <a:avLst/>
          </a:prstGeom>
        </p:spPr>
        <p:txBody>
          <a:bodyPr wrap="square">
            <a:spAutoFit/>
          </a:bodyPr>
          <a:lstStyle/>
          <a:p>
            <a:r>
              <a:rPr lang="en-AU" sz="2500" b="1" baseline="30000" dirty="0">
                <a:solidFill>
                  <a:schemeClr val="bg1"/>
                </a:solidFill>
                <a:latin typeface="Comic Sans MS" charset="0"/>
                <a:ea typeface="Comic Sans MS" charset="0"/>
                <a:cs typeface="Comic Sans MS" charset="0"/>
              </a:rPr>
              <a:t>35 </a:t>
            </a:r>
            <a:r>
              <a:rPr lang="en-AU" sz="2500" dirty="0">
                <a:solidFill>
                  <a:schemeClr val="bg1"/>
                </a:solidFill>
                <a:latin typeface="Comic Sans MS" charset="0"/>
                <a:ea typeface="Comic Sans MS" charset="0"/>
                <a:cs typeface="Comic Sans MS" charset="0"/>
              </a:rPr>
              <a:t>I say this for your own benefit, not to lay any restraint upon you, but to promote good order and to secure your undivided devotion to the Lord.</a:t>
            </a:r>
            <a:r>
              <a:rPr lang="en-GB" sz="2500" dirty="0">
                <a:solidFill>
                  <a:schemeClr val="bg1"/>
                </a:solidFill>
                <a:latin typeface="Comic Sans MS" charset="0"/>
                <a:ea typeface="Comic Sans MS" charset="0"/>
                <a:cs typeface="Comic Sans MS" charset="0"/>
              </a:rPr>
              <a:t> </a:t>
            </a:r>
            <a:endParaRPr lang="en-AU" sz="2500" dirty="0">
              <a:solidFill>
                <a:schemeClr val="bg1"/>
              </a:solidFill>
              <a:latin typeface="Comic Sans MS" charset="0"/>
              <a:ea typeface="Comic Sans MS" charset="0"/>
              <a:cs typeface="Comic Sans MS" charset="0"/>
            </a:endParaRPr>
          </a:p>
        </p:txBody>
      </p:sp>
      <p:sp>
        <p:nvSpPr>
          <p:cNvPr id="11" name="Text Box 4"/>
          <p:cNvSpPr txBox="1">
            <a:spLocks noChangeArrowheads="1"/>
          </p:cNvSpPr>
          <p:nvPr/>
        </p:nvSpPr>
        <p:spPr bwMode="auto">
          <a:xfrm>
            <a:off x="15993" y="4225907"/>
            <a:ext cx="9128007" cy="1446550"/>
          </a:xfrm>
          <a:prstGeom prst="rect">
            <a:avLst/>
          </a:prstGeom>
          <a:noFill/>
          <a:ln w="9525">
            <a:noFill/>
            <a:miter lim="800000"/>
            <a:headEnd/>
            <a:tailEnd/>
          </a:ln>
        </p:spPr>
        <p:txBody>
          <a:bodyPr wrap="square">
            <a:prstTxWarp prst="textNoShape">
              <a:avLst/>
            </a:prstTxWarp>
            <a:spAutoFit/>
          </a:bodyPr>
          <a:lstStyle/>
          <a:p>
            <a:pPr marL="342900" indent="-342900">
              <a:spcAft>
                <a:spcPts val="0"/>
              </a:spcAft>
              <a:buFont typeface="Arial" charset="0"/>
              <a:buChar char="•"/>
            </a:pPr>
            <a:r>
              <a:rPr lang="en-AU" sz="2200" dirty="0" smtClean="0">
                <a:solidFill>
                  <a:srgbClr val="FFFFFF"/>
                </a:solidFill>
                <a:latin typeface="Times New Roman" charset="0"/>
                <a:ea typeface="Times New Roman" charset="0"/>
                <a:cs typeface="Times New Roman" charset="0"/>
              </a:rPr>
              <a:t>For our good</a:t>
            </a:r>
          </a:p>
          <a:p>
            <a:pPr marL="342900" indent="-342900">
              <a:spcAft>
                <a:spcPts val="0"/>
              </a:spcAft>
              <a:buFont typeface="Arial" charset="0"/>
              <a:buChar char="•"/>
            </a:pPr>
            <a:r>
              <a:rPr lang="en-AU" sz="2200" dirty="0" smtClean="0">
                <a:solidFill>
                  <a:srgbClr val="FFFFFF"/>
                </a:solidFill>
                <a:effectLst/>
                <a:latin typeface="Times New Roman" charset="0"/>
                <a:ea typeface="Times New Roman" charset="0"/>
                <a:cs typeface="Times New Roman" charset="0"/>
              </a:rPr>
              <a:t>Not to restrain us (to tie us up in legalities)</a:t>
            </a:r>
          </a:p>
          <a:p>
            <a:pPr marL="342900" indent="-342900">
              <a:spcAft>
                <a:spcPts val="0"/>
              </a:spcAft>
              <a:buFont typeface="Arial" charset="0"/>
              <a:buChar char="•"/>
            </a:pPr>
            <a:r>
              <a:rPr lang="en-AU" sz="2200" dirty="0" smtClean="0">
                <a:solidFill>
                  <a:srgbClr val="FFFFFF"/>
                </a:solidFill>
                <a:latin typeface="Times New Roman" charset="0"/>
                <a:ea typeface="Times New Roman" charset="0"/>
                <a:cs typeface="Times New Roman" charset="0"/>
              </a:rPr>
              <a:t>To promote good order (so we can do what is proper)</a:t>
            </a:r>
          </a:p>
          <a:p>
            <a:pPr marL="342900" indent="-342900">
              <a:spcAft>
                <a:spcPts val="0"/>
              </a:spcAft>
              <a:buFont typeface="Arial" charset="0"/>
              <a:buChar char="•"/>
            </a:pPr>
            <a:r>
              <a:rPr lang="en-AU" sz="2200" dirty="0" smtClean="0">
                <a:solidFill>
                  <a:srgbClr val="FFFFFF"/>
                </a:solidFill>
                <a:effectLst/>
                <a:latin typeface="Times New Roman" charset="0"/>
                <a:ea typeface="Times New Roman" charset="0"/>
                <a:cs typeface="Times New Roman" charset="0"/>
              </a:rPr>
              <a:t>To secure our undivided devotion to the Lord</a:t>
            </a:r>
            <a:endParaRPr lang="en-GB" sz="2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522309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9" grpId="0"/>
      <p:bldP spid="11"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58482</TotalTime>
  <Words>1011</Words>
  <Application>Microsoft Macintosh PowerPoint</Application>
  <PresentationFormat>On-screen Show (16:10)</PresentationFormat>
  <Paragraphs>115</Paragraphs>
  <Slides>15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Calibri</vt:lpstr>
      <vt:lpstr>Comic Sans MS</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801</cp:revision>
  <cp:lastPrinted>2018-01-13T04:31:35Z</cp:lastPrinted>
  <dcterms:created xsi:type="dcterms:W3CDTF">2016-11-04T06:28:01Z</dcterms:created>
  <dcterms:modified xsi:type="dcterms:W3CDTF">2018-01-13T04:38:44Z</dcterms:modified>
</cp:coreProperties>
</file>